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3" r:id="rId3"/>
    <p:sldId id="257" r:id="rId4"/>
    <p:sldId id="275" r:id="rId5"/>
    <p:sldId id="263" r:id="rId6"/>
    <p:sldId id="264" r:id="rId7"/>
    <p:sldId id="265" r:id="rId8"/>
    <p:sldId id="278" r:id="rId9"/>
    <p:sldId id="279" r:id="rId10"/>
    <p:sldId id="266" r:id="rId11"/>
    <p:sldId id="267" r:id="rId12"/>
    <p:sldId id="268" r:id="rId13"/>
    <p:sldId id="269" r:id="rId14"/>
    <p:sldId id="285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5008" y="2276872"/>
            <a:ext cx="8928992" cy="16733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Подготовка обучающихся начальной школы к освоению технологий проектной деятельности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35696" y="5373216"/>
            <a:ext cx="6948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Black" pitchFamily="34" charset="0"/>
              </a:rPr>
              <a:t>Учитель начальных классов</a:t>
            </a:r>
          </a:p>
          <a:p>
            <a:pPr algn="r"/>
            <a:r>
              <a:rPr lang="ru-RU" sz="20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Black" pitchFamily="34" charset="0"/>
              </a:rPr>
              <a:t>ГБОУ лицея №226</a:t>
            </a:r>
          </a:p>
          <a:p>
            <a:pPr algn="r"/>
            <a:r>
              <a:rPr lang="ru-RU" sz="20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 Black" pitchFamily="34" charset="0"/>
              </a:rPr>
              <a:t>Володина Светлана Николаевна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pPr algn="ctr"/>
            <a:r>
              <a:rPr lang="ru-RU" dirty="0"/>
              <a:t>Этап осуществления проекта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75191"/>
            <a:ext cx="7776864" cy="462560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Любые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наработки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связанные с созданием продукта;</a:t>
            </a:r>
          </a:p>
          <a:p>
            <a:pPr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Сценарий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презентации продукта;</a:t>
            </a:r>
          </a:p>
          <a:p>
            <a:pPr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Пригласительные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Подготовленные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варианты обратной связи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Этап презентации продукта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фотоматериалы</a:t>
            </a:r>
            <a:r>
              <a:rPr lang="ru-RU" dirty="0"/>
              <a:t>, которые были сделаны во время презентации продукта проекта;</a:t>
            </a:r>
          </a:p>
          <a:p>
            <a:endParaRPr lang="ru-RU" dirty="0"/>
          </a:p>
          <a:p>
            <a:r>
              <a:rPr lang="ru-RU" b="1" dirty="0"/>
              <a:t>обратная связь</a:t>
            </a:r>
            <a:r>
              <a:rPr lang="ru-RU" dirty="0"/>
              <a:t>;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Этап защиты проекта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dirty="0"/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r>
              <a:rPr lang="ru-RU" dirty="0"/>
              <a:t>Сам дневник/папка и есть документ, созданный для защиты проекта, который демонстрирует работу каждого обучающегося в течении всего проекта.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Этап рефлексии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Вносятся заметки, которые делают ученики в ходе обсуждения своей работы на уроке рефлексии. Под заметками подразумеваются нюансы в работе над проектом, которые необходимо исправить, дополнить, усовершенствовать при следующей разработке проекта.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5008" y="2276872"/>
            <a:ext cx="8928992" cy="1673352"/>
          </a:xfrm>
        </p:spPr>
        <p:txBody>
          <a:bodyPr>
            <a:normAutofit/>
          </a:bodyPr>
          <a:lstStyle/>
          <a:p>
            <a:pPr algn="ctr"/>
            <a:r>
              <a:rPr lang="ru-RU" sz="6600" dirty="0"/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Проект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140968"/>
            <a:ext cx="3538736" cy="150979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/>
              <a:t>учебный</a:t>
            </a:r>
          </a:p>
          <a:p>
            <a:pPr algn="ctr">
              <a:buNone/>
            </a:pPr>
            <a:r>
              <a:rPr lang="ru-RU" dirty="0"/>
              <a:t>(осуществляется во время учебной деятельности)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427984" y="3140968"/>
            <a:ext cx="3538736" cy="1509793"/>
          </a:xfrm>
          <a:prstGeom prst="rect">
            <a:avLst/>
          </a:prstGeom>
        </p:spPr>
        <p:txBody>
          <a:bodyPr vert="horz" lIns="54864" tIns="91440" rtlCol="0">
            <a:normAutofit fontScale="85000" lnSpcReduction="20000"/>
          </a:bodyPr>
          <a:lstStyle/>
          <a:p>
            <a:pPr marL="438912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социальный</a:t>
            </a:r>
          </a:p>
          <a:p>
            <a:pPr marL="438912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(осуществляется во время внеурочной деятельности)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555776" y="1772816"/>
            <a:ext cx="1224136" cy="1368152"/>
          </a:xfrm>
          <a:prstGeom prst="straightConnector1">
            <a:avLst/>
          </a:prstGeom>
          <a:ln w="38100"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436096" y="1772816"/>
            <a:ext cx="1080120" cy="1368152"/>
          </a:xfrm>
          <a:prstGeom prst="straightConnector1">
            <a:avLst/>
          </a:prstGeom>
          <a:ln w="38100"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5448"/>
            <a:ext cx="9144000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Этапы социального проектирования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775191"/>
            <a:ext cx="6696744" cy="1437785"/>
          </a:xfrm>
        </p:spPr>
        <p:txBody>
          <a:bodyPr/>
          <a:lstStyle/>
          <a:p>
            <a:pPr algn="ctr"/>
            <a:r>
              <a:rPr lang="ru-RU" sz="3200" dirty="0">
                <a:latin typeface="Arial Black" pitchFamily="34" charset="0"/>
              </a:rPr>
              <a:t>Подготовительный </a:t>
            </a:r>
          </a:p>
          <a:p>
            <a:pPr algn="ctr">
              <a:buNone/>
            </a:pPr>
            <a:r>
              <a:rPr lang="ru-RU" sz="3200" dirty="0">
                <a:latin typeface="Arial Black" pitchFamily="34" charset="0"/>
              </a:rPr>
              <a:t>(1 класс)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>
              <a:buNone/>
            </a:pPr>
            <a:endParaRPr lang="ru-RU" dirty="0">
              <a:latin typeface="Arial Black" pitchFamily="34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-180528" y="3861048"/>
            <a:ext cx="9324528" cy="2681393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marL="438912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38912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Социальное проектирование </a:t>
            </a:r>
          </a:p>
          <a:p>
            <a:pPr marL="438912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(2-4 класс)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4572000" y="3140968"/>
            <a:ext cx="0" cy="1800200"/>
          </a:xfrm>
          <a:prstGeom prst="straightConnector1">
            <a:avLst/>
          </a:prstGeom>
          <a:ln w="57150"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Подготовительный этап</a:t>
            </a:r>
            <a:br>
              <a:rPr lang="ru-RU" dirty="0"/>
            </a:br>
            <a:r>
              <a:rPr lang="ru-RU" dirty="0"/>
              <a:t>1 класс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Создание дневника (папки) ведения проектной деятельности;</a:t>
            </a:r>
          </a:p>
          <a:p>
            <a:r>
              <a:rPr lang="ru-RU" dirty="0"/>
              <a:t>Накопление первичного материала, которым обучающийся будет пользоваться на протяжении всей начальной школы:</a:t>
            </a:r>
          </a:p>
          <a:p>
            <a:pPr>
              <a:buFontTx/>
              <a:buChar char="-"/>
            </a:pPr>
            <a:r>
              <a:rPr lang="ru-RU" b="1" dirty="0"/>
              <a:t>глоссарий;</a:t>
            </a:r>
          </a:p>
          <a:p>
            <a:pPr>
              <a:buNone/>
            </a:pPr>
            <a:endParaRPr lang="ru-RU" sz="2400" b="1" dirty="0"/>
          </a:p>
          <a:p>
            <a:pPr>
              <a:buFontTx/>
              <a:buChar char="-"/>
            </a:pPr>
            <a:r>
              <a:rPr lang="ru-RU" b="1" dirty="0"/>
              <a:t>бизнес-план;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Социальное проектирование</a:t>
            </a:r>
            <a:br>
              <a:rPr lang="ru-RU" dirty="0"/>
            </a:br>
            <a:r>
              <a:rPr lang="ru-RU" dirty="0"/>
              <a:t>2-4 класс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6093296"/>
          </a:xfrm>
        </p:spPr>
        <p:txBody>
          <a:bodyPr>
            <a:normAutofit fontScale="92500"/>
          </a:bodyPr>
          <a:lstStyle/>
          <a:p>
            <a:pPr algn="just">
              <a:lnSpc>
                <a:spcPct val="2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Этап погружения в проект</a:t>
            </a:r>
          </a:p>
          <a:p>
            <a:pPr algn="just">
              <a:lnSpc>
                <a:spcPct val="2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Этап организации деятельности</a:t>
            </a:r>
          </a:p>
          <a:p>
            <a:pPr algn="just">
              <a:lnSpc>
                <a:spcPct val="2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Этап осуществления деятельности</a:t>
            </a:r>
          </a:p>
          <a:p>
            <a:pPr algn="just">
              <a:lnSpc>
                <a:spcPct val="2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Этап презентации продукта</a:t>
            </a:r>
          </a:p>
          <a:p>
            <a:pPr algn="just">
              <a:lnSpc>
                <a:spcPct val="2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Этап защиты проекта</a:t>
            </a:r>
          </a:p>
          <a:p>
            <a:pPr algn="just">
              <a:lnSpc>
                <a:spcPct val="2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Этап рефлексии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987824" y="1844824"/>
            <a:ext cx="0" cy="576064"/>
          </a:xfrm>
          <a:prstGeom prst="straightConnector1">
            <a:avLst/>
          </a:prstGeom>
          <a:ln w="38100"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2987824" y="4869160"/>
            <a:ext cx="0" cy="576064"/>
          </a:xfrm>
          <a:prstGeom prst="straightConnector1">
            <a:avLst/>
          </a:prstGeom>
          <a:ln w="38100"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987824" y="3861048"/>
            <a:ext cx="0" cy="576064"/>
          </a:xfrm>
          <a:prstGeom prst="straightConnector1">
            <a:avLst/>
          </a:prstGeom>
          <a:ln w="38100"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987824" y="2924944"/>
            <a:ext cx="0" cy="576064"/>
          </a:xfrm>
          <a:prstGeom prst="straightConnector1">
            <a:avLst/>
          </a:prstGeom>
          <a:ln w="38100"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987824" y="5877272"/>
            <a:ext cx="0" cy="576064"/>
          </a:xfrm>
          <a:prstGeom prst="straightConnector1">
            <a:avLst/>
          </a:prstGeom>
          <a:ln w="38100">
            <a:tailEnd type="arrow"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5448"/>
            <a:ext cx="9144000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Этап погружения</a:t>
            </a:r>
            <a:br>
              <a:rPr lang="ru-RU" dirty="0"/>
            </a:br>
            <a:r>
              <a:rPr lang="ru-RU" sz="3600" dirty="0"/>
              <a:t>вводное занятие + постановка проблемы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714375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папку/дневник вносятся следующие материалы:</a:t>
            </a:r>
          </a:p>
          <a:p>
            <a:pPr marL="0" indent="714375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- материалы самого занятия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(те виды работ, которые были предложены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учителем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- продукт,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который был предложен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обучающимися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конце вводного занятия (прописан, зарисован);</a:t>
            </a:r>
          </a:p>
          <a:p>
            <a:pPr>
              <a:buFontTx/>
              <a:buChar char="-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Этап организации</a:t>
            </a:r>
            <a:br>
              <a:rPr lang="ru-RU" dirty="0"/>
            </a:br>
            <a:r>
              <a:rPr lang="ru-RU" dirty="0"/>
              <a:t>(распределение обязанностей)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935480"/>
            <a:ext cx="8579296" cy="4389120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 с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бизнес-планом;</a:t>
            </a:r>
          </a:p>
          <a:p>
            <a:pPr>
              <a:lnSpc>
                <a:spcPct val="250000"/>
              </a:lnSpc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51675" t="22700" r="9344" b="8001"/>
          <a:stretch>
            <a:fillRect/>
          </a:stretch>
        </p:blipFill>
        <p:spPr bwMode="auto">
          <a:xfrm>
            <a:off x="4391472" y="1700808"/>
            <a:ext cx="4752528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 l="24506" t="19550" r="25000" b="8001"/>
          <a:stretch>
            <a:fillRect/>
          </a:stretch>
        </p:blipFill>
        <p:spPr bwMode="auto">
          <a:xfrm>
            <a:off x="2505964" y="2521496"/>
            <a:ext cx="6084168" cy="363187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Этап организации</a:t>
            </a:r>
            <a:br>
              <a:rPr lang="ru-RU" dirty="0"/>
            </a:br>
            <a:r>
              <a:rPr lang="ru-RU" dirty="0"/>
              <a:t>(распределение обязанностей)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029080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написание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кодекса проектировщиков;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Этап организации</a:t>
            </a:r>
            <a:br>
              <a:rPr lang="ru-RU" dirty="0"/>
            </a:br>
            <a:r>
              <a:rPr lang="ru-RU" dirty="0"/>
              <a:t>(распределение обязанностей)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 с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бизнес-планом;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написание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кодекса проектировщиков;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разбивка на группы;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распределение ролей в группах (выбирают лидера группы, обмениваются контактами, заносят их 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страницу контактов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661</TotalTime>
  <Words>317</Words>
  <Application>Microsoft Office PowerPoint</Application>
  <PresentationFormat>Экран (4:3)</PresentationFormat>
  <Paragraphs>64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 Black</vt:lpstr>
      <vt:lpstr>Calibri</vt:lpstr>
      <vt:lpstr>Constantia</vt:lpstr>
      <vt:lpstr>Times New Roman</vt:lpstr>
      <vt:lpstr>Wingdings 2</vt:lpstr>
      <vt:lpstr>Поток</vt:lpstr>
      <vt:lpstr>Подготовка обучающихся начальной школы к освоению технологий проектной деятельности</vt:lpstr>
      <vt:lpstr>Проект</vt:lpstr>
      <vt:lpstr>Этапы социального проектирования</vt:lpstr>
      <vt:lpstr>Подготовительный этап 1 класс</vt:lpstr>
      <vt:lpstr>Социальное проектирование 2-4 класс</vt:lpstr>
      <vt:lpstr>Этап погружения вводное занятие + постановка проблемы</vt:lpstr>
      <vt:lpstr>Этап организации (распределение обязанностей)</vt:lpstr>
      <vt:lpstr>Этап организации (распределение обязанностей)</vt:lpstr>
      <vt:lpstr>Этап организации (распределение обязанностей)</vt:lpstr>
      <vt:lpstr>Этап осуществления проекта</vt:lpstr>
      <vt:lpstr>Этап презентации продукта</vt:lpstr>
      <vt:lpstr>Этап защиты проекта</vt:lpstr>
      <vt:lpstr>Этап рефлексии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Светка</dc:creator>
  <cp:lastModifiedBy>329</cp:lastModifiedBy>
  <cp:revision>9</cp:revision>
  <dcterms:created xsi:type="dcterms:W3CDTF">2021-10-29T10:42:55Z</dcterms:created>
  <dcterms:modified xsi:type="dcterms:W3CDTF">2021-11-23T11:20:24Z</dcterms:modified>
</cp:coreProperties>
</file>