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7BE07-3C6C-4077-9648-BF7B0E433653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090CA-B438-4F21-8ABC-D6B2ABAA34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3628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некая организация, некая отрасль, которая направлена на удовлетворение общественных потребностей. Нет общественной потребности - нет соц. института.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090CA-B438-4F21-8ABC-D6B2ABAA34E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22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Дьюи</a:t>
            </a:r>
            <a:r>
              <a:rPr lang="ru-RU" dirty="0" smtClean="0"/>
              <a:t> Дж. Демократия и образование / пер. с англ. М.: Педагогика-пресс, 2000</a:t>
            </a:r>
          </a:p>
          <a:p>
            <a:r>
              <a:rPr lang="ru-RU" dirty="0" smtClean="0"/>
              <a:t>Джон </a:t>
            </a:r>
            <a:r>
              <a:rPr lang="ru-RU" dirty="0" err="1" smtClean="0"/>
              <a:t>Дьюи</a:t>
            </a:r>
            <a:r>
              <a:rPr lang="ru-RU" dirty="0" smtClean="0"/>
              <a:t> (1859–1952) – американский философ, социолог, психолог, педагог.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090CA-B438-4F21-8ABC-D6B2ABAA34E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27CA3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Цифровая трансформация – это о том. Как мы будем делать свой бизнес завтра (Питер </a:t>
            </a:r>
            <a:r>
              <a:rPr kumimoji="0" lang="ru-RU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Вайл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27CA3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Отдайте человеку  человеческое, а вычислительной машине – машинное. В этом и должна, по-видимому, заключаться разумная линия поведения при организации совместных действий людей и машин (</a:t>
            </a:r>
            <a:r>
              <a:rPr kumimoji="0" lang="ru-RU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Норберт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Винер)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090CA-B438-4F21-8ABC-D6B2ABAA34ED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21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259017DA-4E46-4C09-8CBC-92318BED7974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F15449D3-5322-45AC-9E54-C9F42ACDF3BB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17DA-4E46-4C09-8CBC-92318BED7974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49D3-5322-45AC-9E54-C9F42ACDF3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17DA-4E46-4C09-8CBC-92318BED7974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49D3-5322-45AC-9E54-C9F42ACDF3B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17DA-4E46-4C09-8CBC-92318BED7974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49D3-5322-45AC-9E54-C9F42ACDF3B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59017DA-4E46-4C09-8CBC-92318BED7974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F15449D3-5322-45AC-9E54-C9F42ACDF3B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17DA-4E46-4C09-8CBC-92318BED7974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49D3-5322-45AC-9E54-C9F42ACDF3B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17DA-4E46-4C09-8CBC-92318BED7974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49D3-5322-45AC-9E54-C9F42ACDF3B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17DA-4E46-4C09-8CBC-92318BED7974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49D3-5322-45AC-9E54-C9F42ACDF3B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17DA-4E46-4C09-8CBC-92318BED7974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49D3-5322-45AC-9E54-C9F42ACDF3B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17DA-4E46-4C09-8CBC-92318BED7974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49D3-5322-45AC-9E54-C9F42ACDF3B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17DA-4E46-4C09-8CBC-92318BED7974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49D3-5322-45AC-9E54-C9F42ACDF3B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59017DA-4E46-4C09-8CBC-92318BED7974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15449D3-5322-45AC-9E54-C9F42ACDF3BB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9200" y="2276872"/>
            <a:ext cx="6858000" cy="2599928"/>
          </a:xfrm>
        </p:spPr>
        <p:txBody>
          <a:bodyPr>
            <a:normAutofit/>
          </a:bodyPr>
          <a:lstStyle/>
          <a:p>
            <a:r>
              <a:rPr lang="ru-RU" b="1" dirty="0" smtClean="0"/>
              <a:t>Роль ИКТ </a:t>
            </a:r>
            <a:r>
              <a:rPr lang="ru-RU" b="1" smtClean="0"/>
              <a:t>в достижении </a:t>
            </a:r>
            <a:r>
              <a:rPr lang="ru-RU" b="1" dirty="0" smtClean="0"/>
              <a:t>национальной цели самореализации и развития способностей школьников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5096595"/>
            <a:ext cx="6400800" cy="636661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1800" dirty="0" err="1" smtClean="0"/>
              <a:t>Мылова</a:t>
            </a:r>
            <a:r>
              <a:rPr lang="ru-RU" sz="1800" dirty="0" smtClean="0"/>
              <a:t> И.Б., профессор кафедры математического образования и информатики СПб АППО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079214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Требования к ИОС школьника </a:t>
            </a:r>
            <a:br>
              <a:rPr lang="ru-RU" dirty="0" smtClean="0"/>
            </a:br>
            <a:r>
              <a:rPr lang="ru-RU" dirty="0" smtClean="0"/>
              <a:t>ФГОС третьего поколения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Современность и  многообразие информационно-ресурсной базы.</a:t>
            </a:r>
            <a:endParaRPr lang="ru-RU" dirty="0"/>
          </a:p>
          <a:p>
            <a:r>
              <a:rPr lang="ru-RU" dirty="0"/>
              <a:t>С</a:t>
            </a:r>
            <a:r>
              <a:rPr lang="ru-RU" dirty="0" smtClean="0"/>
              <a:t>вободный </a:t>
            </a:r>
            <a:r>
              <a:rPr lang="ru-RU" dirty="0"/>
              <a:t>доступ к разнообразным информационным </a:t>
            </a:r>
            <a:r>
              <a:rPr lang="ru-RU" dirty="0" smtClean="0"/>
              <a:t>ресурсам.</a:t>
            </a:r>
            <a:endParaRPr lang="ru-RU" dirty="0"/>
          </a:p>
          <a:p>
            <a:r>
              <a:rPr lang="ru-RU" dirty="0" err="1" smtClean="0"/>
              <a:t>Дистанционность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smtClean="0"/>
              <a:t>Мобильность.</a:t>
            </a:r>
            <a:endParaRPr lang="ru-RU" dirty="0"/>
          </a:p>
          <a:p>
            <a:r>
              <a:rPr lang="ru-RU" dirty="0" smtClean="0"/>
              <a:t>Возможность </a:t>
            </a:r>
            <a:r>
              <a:rPr lang="ru-RU" dirty="0"/>
              <a:t>формирования социальных образовательных сетей и образовательных сообществ;</a:t>
            </a:r>
          </a:p>
          <a:p>
            <a:r>
              <a:rPr lang="ru-RU" dirty="0" smtClean="0"/>
              <a:t>Интерактивность.</a:t>
            </a:r>
            <a:endParaRPr lang="ru-RU" dirty="0"/>
          </a:p>
          <a:p>
            <a:r>
              <a:rPr lang="ru-RU" dirty="0"/>
              <a:t>В</a:t>
            </a:r>
            <a:r>
              <a:rPr lang="ru-RU" dirty="0" smtClean="0"/>
              <a:t>озможность </a:t>
            </a:r>
            <a:r>
              <a:rPr lang="ru-RU" dirty="0"/>
              <a:t>моделирования и </a:t>
            </a:r>
            <a:r>
              <a:rPr lang="ru-RU" dirty="0" err="1"/>
              <a:t>анимирования</a:t>
            </a:r>
            <a:r>
              <a:rPr lang="ru-RU" dirty="0"/>
              <a:t> различных процессов и явлений.</a:t>
            </a:r>
          </a:p>
        </p:txBody>
      </p:sp>
    </p:spTree>
    <p:extLst>
      <p:ext uri="{BB962C8B-B14F-4D97-AF65-F5344CB8AC3E}">
        <p14:creationId xmlns:p14="http://schemas.microsoft.com/office/powerpoint/2010/main" val="3264343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Векторы реализации национальных целей в ФГОС третьего поколения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Четко </a:t>
            </a:r>
            <a:r>
              <a:rPr lang="ru-RU" dirty="0"/>
              <a:t>зафиксированы </a:t>
            </a:r>
            <a:r>
              <a:rPr lang="ru-RU" dirty="0" smtClean="0"/>
              <a:t>требования к личностным интеллектуальным достижениям, обеспечивающим самореализацию </a:t>
            </a:r>
            <a:r>
              <a:rPr lang="ru-RU" dirty="0"/>
              <a:t>и </a:t>
            </a:r>
            <a:r>
              <a:rPr lang="ru-RU" dirty="0" smtClean="0"/>
              <a:t>развитие индивидуальных </a:t>
            </a:r>
            <a:r>
              <a:rPr lang="ru-RU" dirty="0"/>
              <a:t>способностей </a:t>
            </a:r>
            <a:r>
              <a:rPr lang="ru-RU" dirty="0" smtClean="0"/>
              <a:t>школьников.</a:t>
            </a:r>
          </a:p>
          <a:p>
            <a:pPr algn="just"/>
            <a:r>
              <a:rPr lang="ru-RU" dirty="0" smtClean="0"/>
              <a:t>Четко </a:t>
            </a:r>
            <a:r>
              <a:rPr lang="ru-RU" dirty="0"/>
              <a:t>определена </a:t>
            </a:r>
            <a:r>
              <a:rPr lang="ru-RU" dirty="0" smtClean="0"/>
              <a:t>форма организации  познавательной деятельности обучающихся, </a:t>
            </a:r>
            <a:r>
              <a:rPr lang="ru-RU" dirty="0"/>
              <a:t>обеспечивающая  самореализацию и развитие индивидуальных способностей </a:t>
            </a:r>
            <a:r>
              <a:rPr lang="ru-RU" dirty="0" smtClean="0"/>
              <a:t>школьников - </a:t>
            </a:r>
            <a:r>
              <a:rPr lang="ru-RU" b="1" dirty="0" smtClean="0"/>
              <a:t>учебный проект</a:t>
            </a:r>
            <a:r>
              <a:rPr lang="ru-RU" dirty="0"/>
              <a:t> (</a:t>
            </a:r>
            <a:r>
              <a:rPr lang="ru-RU" dirty="0" smtClean="0"/>
              <a:t>информационный, творческий, социальный, прикладной, инновационный, конструкторский, инженерный).</a:t>
            </a:r>
          </a:p>
          <a:p>
            <a:pPr algn="just"/>
            <a:r>
              <a:rPr lang="ru-RU" dirty="0" smtClean="0"/>
              <a:t>Указаны </a:t>
            </a:r>
            <a:r>
              <a:rPr lang="ru-RU" b="1" dirty="0"/>
              <a:t>требования к организации </a:t>
            </a:r>
            <a:r>
              <a:rPr lang="ru-RU" b="1" dirty="0" smtClean="0"/>
              <a:t>обучения с применением цифровых технологий.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1290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ridus.ru/images/2018/2/13/719604/hd_4ab993cd3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8140939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6042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Школа как социальный институт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640960" cy="43204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Школа обеспечивает передачу </a:t>
            </a:r>
            <a:r>
              <a:rPr lang="ru-RU" b="1" dirty="0" smtClean="0"/>
              <a:t>социального опыта учащимся</a:t>
            </a:r>
            <a:r>
              <a:rPr lang="ru-RU" dirty="0" smtClean="0"/>
              <a:t>, создание благоприятных условий для их </a:t>
            </a:r>
            <a:r>
              <a:rPr lang="ru-RU" b="1" dirty="0" smtClean="0"/>
              <a:t>полноценной самореализации</a:t>
            </a:r>
            <a:r>
              <a:rPr lang="ru-RU" dirty="0" smtClean="0"/>
              <a:t>, ориентации их в мире ценностей, способствует сохранению традиций, преемственных связей, самовоспитанию, формированию особой воспитывающей среды. </a:t>
            </a:r>
          </a:p>
          <a:p>
            <a:pPr marL="0" indent="0" algn="just">
              <a:buNone/>
            </a:pP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«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Цели образования тесно связаны с целями жизни данного общества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» </a:t>
            </a:r>
            <a:r>
              <a:rPr lang="ru-RU" dirty="0" smtClean="0"/>
              <a:t>(</a:t>
            </a:r>
            <a:r>
              <a:rPr lang="ru-RU" i="1" dirty="0" smtClean="0"/>
              <a:t>С.И. Гессен</a:t>
            </a:r>
            <a:r>
              <a:rPr lang="ru-RU" dirty="0" smtClean="0"/>
              <a:t>, </a:t>
            </a:r>
            <a:r>
              <a:rPr lang="ru-RU" i="1" dirty="0" smtClean="0"/>
              <a:t>1923</a:t>
            </a:r>
            <a:r>
              <a:rPr lang="ru-RU" dirty="0" smtClean="0"/>
              <a:t>)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5198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3200" b="1" dirty="0"/>
              <a:t>Национальные цели развития РФ на период до 2030 года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Б) Возможности для самореализации и развития талантов молодежи.</a:t>
            </a:r>
          </a:p>
          <a:p>
            <a:pPr algn="just">
              <a:buFontTx/>
              <a:buChar char="-"/>
            </a:pPr>
            <a:r>
              <a:rPr lang="ru-RU" sz="2400" dirty="0" smtClean="0"/>
              <a:t>Вхождение РФ в число 10 ведущих стран мира по качеству образования</a:t>
            </a:r>
            <a:r>
              <a:rPr lang="ru-RU" dirty="0" smtClean="0"/>
              <a:t>.</a:t>
            </a:r>
          </a:p>
          <a:p>
            <a:pPr algn="just">
              <a:buFontTx/>
              <a:buChar char="-"/>
            </a:pPr>
            <a:r>
              <a:rPr lang="ru-RU" sz="2400" dirty="0"/>
              <a:t>Формирование эффективной системы выявления, поддержки и развития способностей и талантов у детей. </a:t>
            </a:r>
          </a:p>
          <a:p>
            <a:pPr marL="0" indent="0" algn="just">
              <a:buNone/>
            </a:pPr>
            <a:r>
              <a:rPr lang="ru-RU" dirty="0" smtClean="0"/>
              <a:t>Д) Цифровая трансформация.</a:t>
            </a:r>
          </a:p>
          <a:p>
            <a:pPr algn="just">
              <a:buFontTx/>
              <a:buChar char="-"/>
            </a:pPr>
            <a:r>
              <a:rPr lang="ru-RU" sz="2400" dirty="0" smtClean="0"/>
              <a:t>Достижение </a:t>
            </a:r>
            <a:r>
              <a:rPr lang="ru-RU" sz="2400" dirty="0"/>
              <a:t>«цифровой зрелости» ключевых отраслей экономики и социальной сферы, в том числе образования</a:t>
            </a:r>
            <a:r>
              <a:rPr lang="ru-RU" sz="2400" dirty="0" smtClean="0"/>
              <a:t>.</a:t>
            </a:r>
          </a:p>
          <a:p>
            <a:pPr algn="just">
              <a:buFontTx/>
              <a:buChar char="-"/>
            </a:pPr>
            <a:endParaRPr lang="ru-RU" sz="2400" dirty="0"/>
          </a:p>
          <a:p>
            <a:pPr marL="1978025" indent="90488" algn="just">
              <a:buNone/>
            </a:pPr>
            <a:r>
              <a:rPr lang="ru-RU" sz="2600" b="1" i="1" dirty="0" smtClean="0"/>
              <a:t>Указ Президента РФ «О национальных целях развития РФ на период до 2030 года». Москва. Кремль 21 июля 2020 года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9761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/>
              <a:t>Цифровая компетентность: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глобальный </a:t>
            </a:r>
            <a:r>
              <a:rPr lang="ru-RU" sz="3200" b="1" dirty="0"/>
              <a:t>социальный вызов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449263" algn="just">
              <a:buNone/>
            </a:pPr>
            <a:r>
              <a:rPr lang="ru-RU" dirty="0" smtClean="0"/>
              <a:t>Цифровая компетентность </a:t>
            </a:r>
            <a:r>
              <a:rPr lang="en-US" dirty="0" smtClean="0"/>
              <a:t>(digital competencies)</a:t>
            </a:r>
            <a:r>
              <a:rPr lang="ru-RU" dirty="0" smtClean="0"/>
              <a:t> позволяет людям создавать и обмениваться цифровым контентом, </a:t>
            </a:r>
            <a:r>
              <a:rPr lang="ru-RU" dirty="0" err="1" smtClean="0"/>
              <a:t>коммуницировать</a:t>
            </a:r>
            <a:r>
              <a:rPr lang="ru-RU" dirty="0" smtClean="0"/>
              <a:t> и </a:t>
            </a:r>
            <a:r>
              <a:rPr lang="ru-RU" b="1" dirty="0" smtClean="0"/>
              <a:t>решать проблемы для эффективной и творческой самореализации в обучении, работе и социальной деятельности в целом.</a:t>
            </a:r>
          </a:p>
          <a:p>
            <a:pPr marL="0" indent="449263" algn="just">
              <a:buNone/>
            </a:pPr>
            <a:endParaRPr lang="ru-RU" b="1" dirty="0"/>
          </a:p>
          <a:p>
            <a:pPr marL="2159000" indent="88900" algn="just">
              <a:buNone/>
            </a:pPr>
            <a:r>
              <a:rPr lang="ru-RU" sz="2600" b="1" i="1" dirty="0" err="1" smtClean="0"/>
              <a:t>DigCompEdu</a:t>
            </a:r>
            <a:r>
              <a:rPr lang="ru-RU" sz="2600" b="1" i="1" dirty="0" smtClean="0"/>
              <a:t> 2018: Европейская модель цифровых компетенций для образования</a:t>
            </a:r>
            <a:endParaRPr lang="ru-RU" sz="2600" b="1" i="1" dirty="0"/>
          </a:p>
        </p:txBody>
      </p:sp>
    </p:spTree>
    <p:extLst>
      <p:ext uri="{BB962C8B-B14F-4D97-AF65-F5344CB8AC3E}">
        <p14:creationId xmlns:p14="http://schemas.microsoft.com/office/powerpoint/2010/main" val="597417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Глобальные компетенции: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ru-RU" sz="3200" b="1" dirty="0" smtClean="0"/>
              <a:t>исследование </a:t>
            </a:r>
            <a:r>
              <a:rPr lang="en-US" sz="3200" b="1" dirty="0" smtClean="0"/>
              <a:t>PIZA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8784976" cy="547260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2800" b="1" dirty="0" smtClean="0"/>
              <a:t>Глобальные  компетенции </a:t>
            </a:r>
            <a:r>
              <a:rPr lang="ru-RU" sz="2800" dirty="0" smtClean="0"/>
              <a:t>—  это ценностно-интегративный компонент функциональной грамотности, имеющий собственное предметное содержание, ценностную основу и нацеленный  на формирование универсальных навыков.</a:t>
            </a:r>
          </a:p>
          <a:p>
            <a:pPr algn="just"/>
            <a:endParaRPr lang="ru-RU" sz="2800" dirty="0" smtClean="0"/>
          </a:p>
          <a:p>
            <a:pPr algn="just"/>
            <a:r>
              <a:rPr lang="ru-RU" sz="2800" dirty="0" smtClean="0"/>
              <a:t>«Глобальная компетентность – это любознательность открытого ума,  сострадание открытого сердца и смелость, направляющая наш интеллектуальный, социальный и эмоциональный потенциал на создание нового гуманного мира».</a:t>
            </a:r>
          </a:p>
          <a:p>
            <a:pPr marL="1889125" indent="0" algn="just">
              <a:buNone/>
            </a:pPr>
            <a:r>
              <a:rPr lang="ru-RU" sz="2100" b="1" i="1" dirty="0" smtClean="0"/>
              <a:t>ШЛЯЙХЕР А.  Руководитель Директората по образованию и  навыкам,  советник  по  образовательной  политике  Организации экономического  сотрудничества  и  развития  (ОЭСР),  куратор Международной программы по оценке образовательных достижений учащихся</a:t>
            </a:r>
          </a:p>
          <a:p>
            <a:pPr marL="1889125" indent="0" algn="just">
              <a:buNone/>
            </a:pPr>
            <a:endParaRPr lang="ru-RU" sz="2100" b="1" i="1" dirty="0" smtClean="0"/>
          </a:p>
          <a:p>
            <a:pPr algn="just"/>
            <a:r>
              <a:rPr lang="ru-RU" sz="2800" dirty="0" smtClean="0"/>
              <a:t>Средства, </a:t>
            </a:r>
            <a:r>
              <a:rPr lang="ru-RU" sz="2800" dirty="0"/>
              <a:t>с помощью </a:t>
            </a:r>
            <a:r>
              <a:rPr lang="ru-RU" sz="2800" dirty="0" smtClean="0"/>
              <a:t>которых мы </a:t>
            </a:r>
            <a:r>
              <a:rPr lang="ru-RU" sz="2800" dirty="0"/>
              <a:t>получаем доступ к </a:t>
            </a:r>
            <a:r>
              <a:rPr lang="ru-RU" sz="2800" dirty="0" smtClean="0"/>
              <a:t>информации</a:t>
            </a:r>
            <a:r>
              <a:rPr lang="ru-RU" sz="2800" dirty="0"/>
              <a:t>, перемещается от печатных источников на экраны компьютеров и смартфонов, структура и форматы текстов </a:t>
            </a:r>
            <a:r>
              <a:rPr lang="ru-RU" sz="2800" dirty="0" smtClean="0"/>
              <a:t>изменяются. Приобретают особую значимость умения анализировать информацию в интернет-источниках, в смоделированных на компьютере реальных ситуациях.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52520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dirty="0" smtClean="0"/>
              <a:t>Прогрессивное воспитание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10000"/>
          </a:bodyPr>
          <a:lstStyle/>
          <a:p>
            <a:pPr marL="0" indent="269875" algn="just">
              <a:buNone/>
            </a:pPr>
            <a:r>
              <a:rPr lang="ru-RU" dirty="0" smtClean="0"/>
              <a:t>«Жизнь находится в развитии, поэтому образование должно быстро </a:t>
            </a:r>
            <a:r>
              <a:rPr lang="ru-RU" b="1" dirty="0" smtClean="0"/>
              <a:t>реагировать на изменения, происходящие в окружающей среде</a:t>
            </a:r>
            <a:r>
              <a:rPr lang="ru-RU" dirty="0" smtClean="0"/>
              <a:t>, пребывать в постоянной реорганизации, реконструкции, трансформации. В противном случае члены общества будут подавлены изменениями, с которыми они столкнутся, не понимая их связей и значений».</a:t>
            </a:r>
          </a:p>
          <a:p>
            <a:pPr marL="0" indent="269875" algn="just">
              <a:buNone/>
            </a:pPr>
            <a:r>
              <a:rPr lang="ru-RU" dirty="0" smtClean="0"/>
              <a:t> «</a:t>
            </a:r>
            <a:r>
              <a:rPr lang="ru-RU" b="1" dirty="0" smtClean="0"/>
              <a:t>Содержанием образования выступает непосредственный опыт ребенка</a:t>
            </a:r>
            <a:r>
              <a:rPr lang="ru-RU" dirty="0" smtClean="0"/>
              <a:t>, приобретаемый и обогащающийся в ходе исследования «обучающей среды».</a:t>
            </a:r>
          </a:p>
          <a:p>
            <a:pPr marL="0" indent="269875" algn="just">
              <a:buNone/>
            </a:pPr>
            <a:r>
              <a:rPr lang="ru-RU" dirty="0" smtClean="0"/>
              <a:t>«</a:t>
            </a:r>
            <a:r>
              <a:rPr lang="ru-RU" b="1" dirty="0" smtClean="0"/>
              <a:t>Содержание образования должно быть вмонтировано и материализовано в деятельности учащихся </a:t>
            </a:r>
            <a:r>
              <a:rPr lang="ru-RU" dirty="0" smtClean="0"/>
              <a:t>как </a:t>
            </a:r>
            <a:r>
              <a:rPr lang="ru-RU" b="1" dirty="0" smtClean="0"/>
              <a:t>растущих</a:t>
            </a:r>
            <a:r>
              <a:rPr lang="ru-RU" dirty="0" smtClean="0"/>
              <a:t> членов общества. Начинать надо с деятельности, имеющей социальное содержание и применение».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1810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Педагогические основы учебного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«Обучение посредством делания» – это организация самостоятельной деятельности учащихся для решения </a:t>
            </a:r>
            <a:r>
              <a:rPr lang="ru-RU" dirty="0" smtClean="0"/>
              <a:t>социально значимых проблем, доступных восприятию ребенка.</a:t>
            </a:r>
          </a:p>
          <a:p>
            <a:r>
              <a:rPr lang="ru-RU" dirty="0" smtClean="0"/>
              <a:t>Метод проекта позволяет человеку (</a:t>
            </a:r>
            <a:r>
              <a:rPr lang="ru-RU" i="1" dirty="0" smtClean="0"/>
              <a:t>Дж. </a:t>
            </a:r>
            <a:r>
              <a:rPr lang="ru-RU" i="1" dirty="0" err="1" smtClean="0"/>
              <a:t>Дьюи</a:t>
            </a:r>
            <a:r>
              <a:rPr lang="ru-RU" dirty="0"/>
              <a:t>)</a:t>
            </a:r>
            <a:r>
              <a:rPr lang="ru-RU" dirty="0" smtClean="0"/>
              <a:t>:</a:t>
            </a:r>
          </a:p>
          <a:p>
            <a:pPr marL="730250" indent="-457200">
              <a:buFont typeface="Wingdings" panose="05000000000000000000" pitchFamily="2" charset="2"/>
              <a:buChar char="v"/>
            </a:pPr>
            <a:r>
              <a:rPr lang="ru-RU" dirty="0"/>
              <a:t>р</a:t>
            </a:r>
            <a:r>
              <a:rPr lang="ru-RU" dirty="0" smtClean="0"/>
              <a:t>еализовать себя в полной мере,</a:t>
            </a:r>
          </a:p>
          <a:p>
            <a:pPr marL="730250" indent="-457200">
              <a:buFont typeface="Wingdings" panose="05000000000000000000" pitchFamily="2" charset="2"/>
              <a:buChar char="v"/>
            </a:pPr>
            <a:r>
              <a:rPr lang="ru-RU" dirty="0"/>
              <a:t>р</a:t>
            </a:r>
            <a:r>
              <a:rPr lang="ru-RU" dirty="0" smtClean="0"/>
              <a:t>азвить способности и таланты, которые заложены в человеке в виде задатков,</a:t>
            </a:r>
          </a:p>
          <a:p>
            <a:pPr marL="730250" indent="-457200">
              <a:buFont typeface="Wingdings" panose="05000000000000000000" pitchFamily="2" charset="2"/>
              <a:buChar char="v"/>
            </a:pPr>
            <a:r>
              <a:rPr lang="ru-RU" dirty="0"/>
              <a:t>э</a:t>
            </a:r>
            <a:r>
              <a:rPr lang="ru-RU" dirty="0" smtClean="0"/>
              <a:t>ффективно применить себя в социуме.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5809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4503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Дидактические задачи проектного обучения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229600" cy="51762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Сущность современного проектного обучения состоит в том, чтобы создать  условия, при которых учащиеся:</a:t>
            </a:r>
          </a:p>
          <a:p>
            <a:r>
              <a:rPr lang="ru-RU" dirty="0" smtClean="0"/>
              <a:t>    </a:t>
            </a:r>
            <a:r>
              <a:rPr lang="ru-RU" dirty="0"/>
              <a:t>самостоятельно и охотно приобретают недостающие знания из разных источников;</a:t>
            </a:r>
          </a:p>
          <a:p>
            <a:r>
              <a:rPr lang="ru-RU" dirty="0"/>
              <a:t>    учатся пользоваться приобретенными знаниями для решения познавательных и практических задач;</a:t>
            </a:r>
          </a:p>
          <a:p>
            <a:r>
              <a:rPr lang="ru-RU" dirty="0"/>
              <a:t>    приобретают коммуникативные умения, работая в группах;</a:t>
            </a:r>
          </a:p>
          <a:p>
            <a:r>
              <a:rPr lang="ru-RU" dirty="0"/>
              <a:t>    развивают у себя исследовательские умения (умения выявления проблем, сбора информации, наблюдения, проведения эксперимента, анализа, построения гипотез, обобщения);</a:t>
            </a:r>
          </a:p>
          <a:p>
            <a:r>
              <a:rPr lang="ru-RU" dirty="0"/>
              <a:t>    развивают системное мышление.</a:t>
            </a:r>
          </a:p>
        </p:txBody>
      </p:sp>
    </p:spTree>
    <p:extLst>
      <p:ext uri="{BB962C8B-B14F-4D97-AF65-F5344CB8AC3E}">
        <p14:creationId xmlns:p14="http://schemas.microsoft.com/office/powerpoint/2010/main" val="935058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Современная образовательная среда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 smtClean="0"/>
              <a:t>Образовательная </a:t>
            </a:r>
            <a:r>
              <a:rPr lang="ru-RU" b="1" dirty="0"/>
              <a:t>среда</a:t>
            </a:r>
            <a:r>
              <a:rPr lang="ru-RU" dirty="0"/>
              <a:t> – это системно образованное пространство, в котором реализуется взаимодействие субъектов образовательного процесса с внешней средой, в результате чего </a:t>
            </a:r>
            <a:r>
              <a:rPr lang="ru-RU" dirty="0" smtClean="0"/>
              <a:t>раскрываются индивидуальные </a:t>
            </a:r>
            <a:r>
              <a:rPr lang="ru-RU" dirty="0"/>
              <a:t>черты личности ученика</a:t>
            </a:r>
            <a:r>
              <a:rPr lang="ru-RU" dirty="0" smtClean="0"/>
              <a:t>.</a:t>
            </a:r>
          </a:p>
          <a:p>
            <a:pPr algn="just"/>
            <a:r>
              <a:rPr lang="ru-RU" b="1" dirty="0" smtClean="0"/>
              <a:t>Информационно-образовательная </a:t>
            </a:r>
            <a:r>
              <a:rPr lang="ru-RU" b="1" dirty="0"/>
              <a:t>среда </a:t>
            </a:r>
            <a:r>
              <a:rPr lang="ru-RU" dirty="0"/>
              <a:t>(ИОС) - это основанная на использовании компьютерной техники программно-телекоммуникационную среда, реализующая едиными технологическими средствами и взаимосвязанным содержательным наполнением качественное информационное обеспечение </a:t>
            </a:r>
            <a:r>
              <a:rPr lang="ru-RU" dirty="0" smtClean="0"/>
              <a:t>школьников.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61512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972</TotalTime>
  <Words>854</Words>
  <Application>Microsoft Office PowerPoint</Application>
  <PresentationFormat>Экран (4:3)</PresentationFormat>
  <Paragraphs>65</Paragraphs>
  <Slides>12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Начальная</vt:lpstr>
      <vt:lpstr>Роль ИКТ в достижении национальной цели самореализации и развития способностей школьников</vt:lpstr>
      <vt:lpstr>Школа как социальный институт</vt:lpstr>
      <vt:lpstr>Национальные цели развития РФ на период до 2030 года</vt:lpstr>
      <vt:lpstr>Цифровая компетентность:  глобальный социальный вызов</vt:lpstr>
      <vt:lpstr>Глобальные компетенции:  исследование PIZA</vt:lpstr>
      <vt:lpstr>Прогрессивное воспитание</vt:lpstr>
      <vt:lpstr>Педагогические основы учебного проекта</vt:lpstr>
      <vt:lpstr>Дидактические задачи проектного обучения</vt:lpstr>
      <vt:lpstr>Современная образовательная среда</vt:lpstr>
      <vt:lpstr>Требования к ИОС школьника  ФГОС третьего поколения</vt:lpstr>
      <vt:lpstr>Векторы реализации национальных целей в ФГОС третьего поколения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Ирина</cp:lastModifiedBy>
  <cp:revision>38</cp:revision>
  <dcterms:created xsi:type="dcterms:W3CDTF">2021-11-11T17:07:46Z</dcterms:created>
  <dcterms:modified xsi:type="dcterms:W3CDTF">2021-11-17T10:18:27Z</dcterms:modified>
</cp:coreProperties>
</file>