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3" r:id="rId16"/>
    <p:sldId id="285" r:id="rId17"/>
    <p:sldId id="284" r:id="rId18"/>
    <p:sldId id="283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40EFD-7A42-41ED-9E56-D6088C5172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1C9D-F96D-4E60-A068-C3BB738D1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62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E429-DAA9-45BB-B8CD-5B21399F0071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61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BA3F-78D9-4DD0-B34A-850DBB5C3062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73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75E-9F29-4AA2-90E7-9786414B82A0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339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8C52-7BA1-444B-A12C-0207A93C82D0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25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C4F8-4CD1-42B7-9279-9E5A8468113A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902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D46-9A86-44CA-A9EF-06194A9240CF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34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C316-D548-4C45-B4D6-D7AD372694FA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66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0A68-655C-4E83-81B6-24E43344FE6E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692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029A-8B65-42AD-9935-7B0E23901051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19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A53B-DCB3-48F6-8FD6-BA7645F59C26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5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C992-9C74-4306-868D-424330739641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54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D87B-9D23-4492-8CCE-144052CF96EC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75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712-2A3B-4A7B-841B-02356EC5A1B8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01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74D5-64AE-4B8E-B293-865A95BF534A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21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EF29-C8A5-4EEF-AF34-38009EBEDE4E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86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62F-9224-4386-9187-41C5EC8CF94A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27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D310-C9AB-432A-AFDE-13973B3A78B6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3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9E4AEB-608D-4F38-9650-95FB14B4ABC5}" type="datetime1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C37624-1D12-41E5-841E-9CAC51C18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5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eg"/><Relationship Id="rId7" Type="http://schemas.openxmlformats.org/officeDocument/2006/relationships/image" Target="../media/image19.pn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11" Type="http://schemas.openxmlformats.org/officeDocument/2006/relationships/image" Target="../media/image31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jpe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9B8DB-1CD3-4B29-A87A-6C9F6051A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500" b="1" i="1" dirty="0"/>
              <a:t>Роль цифровых технологий при организации  взаимодействия участников образовательного процесса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113450-9E9E-4960-883E-73B2757E4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i="1" dirty="0"/>
              <a:t>Александр Анатольевич </a:t>
            </a:r>
            <a:r>
              <a:rPr lang="ru-RU" i="1" dirty="0" err="1"/>
              <a:t>Личик</a:t>
            </a:r>
            <a:r>
              <a:rPr lang="ru-RU" i="1" dirty="0"/>
              <a:t>,</a:t>
            </a:r>
          </a:p>
          <a:p>
            <a:pPr>
              <a:spcAft>
                <a:spcPts val="0"/>
              </a:spcAft>
            </a:pPr>
            <a:r>
              <a:rPr lang="ru-RU" i="1" dirty="0"/>
              <a:t>директор</a:t>
            </a:r>
          </a:p>
          <a:p>
            <a:pPr>
              <a:spcAft>
                <a:spcPts val="0"/>
              </a:spcAft>
            </a:pPr>
            <a:r>
              <a:rPr lang="ru-RU" i="1" dirty="0"/>
              <a:t>Государственного учреждения образования «Гимназия №2 г. Волковыска»</a:t>
            </a:r>
          </a:p>
        </p:txBody>
      </p:sp>
      <p:pic>
        <p:nvPicPr>
          <p:cNvPr id="4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6A392508-E8AC-4A0B-87F3-E2721FD4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819"/>
            <a:ext cx="3106092" cy="298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chik">
            <a:extLst>
              <a:ext uri="{FF2B5EF4-FFF2-40B4-BE49-F238E27FC236}">
                <a16:creationId xmlns:a16="http://schemas.microsoft.com/office/drawing/2014/main" xmlns="" id="{DD83634C-2220-4752-96D9-9070EFEA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37" y="3996266"/>
            <a:ext cx="1907822" cy="28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9E7691C8-6813-4B21-9AE0-6686FDFC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7011" y="31475"/>
            <a:ext cx="10795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41">
            <a:extLst>
              <a:ext uri="{FF2B5EF4-FFF2-40B4-BE49-F238E27FC236}">
                <a16:creationId xmlns:a16="http://schemas.microsoft.com/office/drawing/2014/main" xmlns="" id="{06EFADBE-ACFE-4F89-9A3D-8FDDB22AA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1583012"/>
              </p:ext>
            </p:extLst>
          </p:nvPr>
        </p:nvGraphicFramePr>
        <p:xfrm>
          <a:off x="9085910" y="87819"/>
          <a:ext cx="1957388" cy="971550"/>
        </p:xfrm>
        <a:graphic>
          <a:graphicData uri="http://schemas.openxmlformats.org/presentationml/2006/ole">
            <p:oleObj spid="_x0000_s1029" name="Точечный рисунок" r:id="rId6" imgW="1991003" imgH="9907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1809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E43D91-075E-4638-A991-34819C66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 хаоса к архитектуре взаимодействия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667F9B-3843-4F44-B453-A76A45A99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Образовательное содержание может доставляться через множество устройств и платформ, связанных друг с другом. Можно получить задание от учителя в системе управления обучением, обсудить его в социальной сети, задать вопросы по почте, подготовиться к экзамену в приложении, получить онлайн-сертификат и положить его в электронное портфолио к другим знакам отличия из кружков, секций или курсов повышения квалификации.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F199D9B-3322-4FDF-9D4F-A9F58D1F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pic>
        <p:nvPicPr>
          <p:cNvPr id="17410" name="Picture 2" descr="https://www.yatzer.com/sites/default/files/styles/event_hero/public/media/slideshow/f6_nendo_the_space_in_between_exhibition_photo_takumi_ota_yatzer.jpg?itok=7pE7b3DB">
            <a:extLst>
              <a:ext uri="{FF2B5EF4-FFF2-40B4-BE49-F238E27FC236}">
                <a16:creationId xmlns:a16="http://schemas.microsoft.com/office/drawing/2014/main" xmlns="" id="{CE53E8EE-569C-4EF3-8EBF-0E46E834D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1111" y="4967111"/>
            <a:ext cx="1890889" cy="18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77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638E69-138B-4536-84C5-FFDE4FE0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 монополии к медиапространству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60B0CF-7A65-4560-9362-9C8EBCED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 цифровой среде конкурентами образовательных проектов становятся не только другие онлайн-курсы, но и музеи, игры, сериалы, социальные сети и просто любые открытые сайты и приложения. В этих условиях особенно важно брать на вооружение те же инструменты, что и конкуренты, тех же специалистов. </a:t>
            </a:r>
          </a:p>
          <a:p>
            <a:pPr algn="just"/>
            <a:r>
              <a:rPr lang="ru-RU" dirty="0"/>
              <a:t>Учебная среда онлайн – это не просто сцена, на которой разворачивается образовательный процесс, а динамичное пространство, способное менять свои характеристики в зависимости от того, кто и как в ней себе ведет. Появляется понятие образовательного сценария: при разработке образовательных ресурсов нужно учитывать последовательности перемещения по их модулям, сессиям и разделам. Мы верим, что в будущем образовательные онлайн-программы могут сформировать новый самостоятельный жанр, со своими поклонниками, колоссальными бюджетами и «голливудскими» учителями в главных ролях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030F3A-F110-4EFC-A2BD-6B5CE237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pic>
        <p:nvPicPr>
          <p:cNvPr id="18434" name="Picture 2" descr="https://affiliatethunder.com/wp-content/uploads/2018/11/YouCanWatchWhateverYouLike-scaled.jpeg">
            <a:extLst>
              <a:ext uri="{FF2B5EF4-FFF2-40B4-BE49-F238E27FC236}">
                <a16:creationId xmlns:a16="http://schemas.microsoft.com/office/drawing/2014/main" xmlns="" id="{84342930-AAA2-4F47-BC0F-05F62497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1831" y="5408453"/>
            <a:ext cx="2050169" cy="14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59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7D9E95-D569-4F13-ABD1-7AC7A7A3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 педагогики-философии и педагогики-искусства к цифровой педагогике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C2DF7B-C07A-405C-A5C3-8F8F74A2E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цифровом пространстве нельзя дружески похлопать по плечу или ударить по пальцам линейкой. Старые педагогические теории попадают в совершенно новые условия. Формируется новая, цифровая педагогика, и никто толком не понимает, как она должна быть устроена.</a:t>
            </a:r>
          </a:p>
          <a:p>
            <a:pPr algn="just"/>
            <a:r>
              <a:rPr lang="ru-RU" dirty="0"/>
              <a:t>Ясно только, что нужно пробовать, экспериментировать и искать новые работающие модели. Новые большие данные можно использовать для более глубокого оценивания знания и навыков, углубления связей между всеми уровнями обучения, налаживания контакта между образовательными институтами, студентами и работодателями, оценке успеваемости.</a:t>
            </a:r>
          </a:p>
          <a:p>
            <a:pPr algn="just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0C4FC3-9413-4DA7-B95A-E0AD2873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pic>
        <p:nvPicPr>
          <p:cNvPr id="19460" name="Picture 4" descr="https://shchedrovitskiy.com/app/uploads/pg_pedagogika_svobodi-e1546073541352.jpg">
            <a:extLst>
              <a:ext uri="{FF2B5EF4-FFF2-40B4-BE49-F238E27FC236}">
                <a16:creationId xmlns:a16="http://schemas.microsoft.com/office/drawing/2014/main" xmlns="" id="{4F6C9738-4382-4139-9B09-8606F1F4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0268" y="5427134"/>
            <a:ext cx="2861732" cy="14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4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https://present5.com/presentation/226299384_442953806/image-7.jpg">
            <a:extLst>
              <a:ext uri="{FF2B5EF4-FFF2-40B4-BE49-F238E27FC236}">
                <a16:creationId xmlns:a16="http://schemas.microsoft.com/office/drawing/2014/main" xmlns="" id="{3B2744A1-B342-46DC-B6FB-97595E2F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58" t="986" r="28770" b="33154"/>
          <a:stretch>
            <a:fillRect/>
          </a:stretch>
        </p:blipFill>
        <p:spPr bwMode="auto">
          <a:xfrm>
            <a:off x="6010276" y="976313"/>
            <a:ext cx="765175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лако 14">
            <a:extLst>
              <a:ext uri="{FF2B5EF4-FFF2-40B4-BE49-F238E27FC236}">
                <a16:creationId xmlns:a16="http://schemas.microsoft.com/office/drawing/2014/main" xmlns="" id="{53DBD661-9AC7-40C5-B1D9-1EA8585CB809}"/>
              </a:ext>
            </a:extLst>
          </p:cNvPr>
          <p:cNvSpPr/>
          <p:nvPr/>
        </p:nvSpPr>
        <p:spPr>
          <a:xfrm rot="20499920">
            <a:off x="6610350" y="1281114"/>
            <a:ext cx="2592388" cy="1398587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СОЦИУМ</a:t>
            </a:r>
          </a:p>
        </p:txBody>
      </p:sp>
      <p:pic>
        <p:nvPicPr>
          <p:cNvPr id="6148" name="Picture 10" descr="https://present5.com/presentation/226299384_442953806/image-7.jpg">
            <a:extLst>
              <a:ext uri="{FF2B5EF4-FFF2-40B4-BE49-F238E27FC236}">
                <a16:creationId xmlns:a16="http://schemas.microsoft.com/office/drawing/2014/main" xmlns="" id="{8469A2DE-450E-4514-86AB-31455353D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70" t="986" r="33511" b="33154"/>
          <a:stretch>
            <a:fillRect/>
          </a:stretch>
        </p:blipFill>
        <p:spPr bwMode="auto">
          <a:xfrm>
            <a:off x="4295776" y="981076"/>
            <a:ext cx="1655763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лако 1">
            <a:extLst>
              <a:ext uri="{FF2B5EF4-FFF2-40B4-BE49-F238E27FC236}">
                <a16:creationId xmlns:a16="http://schemas.microsoft.com/office/drawing/2014/main" xmlns="" id="{D0699846-4AD9-4621-A733-A36B332D6773}"/>
              </a:ext>
            </a:extLst>
          </p:cNvPr>
          <p:cNvSpPr/>
          <p:nvPr/>
        </p:nvSpPr>
        <p:spPr>
          <a:xfrm rot="20499920">
            <a:off x="2217738" y="1352550"/>
            <a:ext cx="2590800" cy="1398588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УЧАЩИЕСЯ</a:t>
            </a:r>
          </a:p>
        </p:txBody>
      </p:sp>
      <p:sp>
        <p:nvSpPr>
          <p:cNvPr id="14" name="Облако 13">
            <a:extLst>
              <a:ext uri="{FF2B5EF4-FFF2-40B4-BE49-F238E27FC236}">
                <a16:creationId xmlns:a16="http://schemas.microsoft.com/office/drawing/2014/main" xmlns="" id="{3EEA0015-EB3E-491C-979C-E0BA02898758}"/>
              </a:ext>
            </a:extLst>
          </p:cNvPr>
          <p:cNvSpPr/>
          <p:nvPr/>
        </p:nvSpPr>
        <p:spPr>
          <a:xfrm rot="20499920">
            <a:off x="2287589" y="3713163"/>
            <a:ext cx="2592387" cy="1397000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РОДИТЕЛИ</a:t>
            </a:r>
          </a:p>
        </p:txBody>
      </p:sp>
      <p:sp>
        <p:nvSpPr>
          <p:cNvPr id="6151" name="Заголовок 1">
            <a:extLst>
              <a:ext uri="{FF2B5EF4-FFF2-40B4-BE49-F238E27FC236}">
                <a16:creationId xmlns:a16="http://schemas.microsoft.com/office/drawing/2014/main" xmlns="" id="{4A5315FC-8279-42FD-95F3-5D36200B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516563"/>
            <a:ext cx="9144000" cy="1008062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en-US" sz="2000" b="1" i="1" u="sng"/>
              <a:t/>
            </a:r>
            <a:br>
              <a:rPr lang="ru-RU" altLang="en-US" sz="2000" b="1" i="1" u="sng"/>
            </a:br>
            <a:r>
              <a:rPr lang="ru-RU" altLang="en-US" sz="2000" b="1" i="1" u="sng"/>
              <a:t/>
            </a:r>
            <a:br>
              <a:rPr lang="ru-RU" altLang="en-US" sz="2000" b="1" i="1" u="sng"/>
            </a:br>
            <a:r>
              <a:rPr lang="ru-RU" altLang="en-US" sz="2200" b="1"/>
              <a:t>Включение участников гимназического сообщества в социально значимую и проектную деятельность в интересах устойчивого развития через организацию , реализацию и трансляцию практик ОУР «для всех» </a:t>
            </a:r>
          </a:p>
        </p:txBody>
      </p:sp>
      <p:graphicFrame>
        <p:nvGraphicFramePr>
          <p:cNvPr id="6152" name="Объект 41">
            <a:extLst>
              <a:ext uri="{FF2B5EF4-FFF2-40B4-BE49-F238E27FC236}">
                <a16:creationId xmlns:a16="http://schemas.microsoft.com/office/drawing/2014/main" xmlns="" id="{73F36913-0955-4A83-A3AA-8CE5C1A9D3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1957388" cy="971550"/>
        </p:xfrm>
        <a:graphic>
          <a:graphicData uri="http://schemas.openxmlformats.org/presentationml/2006/ole">
            <p:oleObj spid="_x0000_s9219" name="Точечный рисунок" r:id="rId5" imgW="1991003" imgH="990738" progId="PBrush">
              <p:embed/>
            </p:oleObj>
          </a:graphicData>
        </a:graphic>
      </p:graphicFrame>
      <p:pic>
        <p:nvPicPr>
          <p:cNvPr id="6153" name="Picture 14">
            <a:extLst>
              <a:ext uri="{FF2B5EF4-FFF2-40B4-BE49-F238E27FC236}">
                <a16:creationId xmlns:a16="http://schemas.microsoft.com/office/drawing/2014/main" xmlns="" id="{0E107B3C-D59E-4BBF-9F25-9A70DD5EC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3563" y="95250"/>
            <a:ext cx="10795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66F0AF7E-E0B6-40F0-B94A-71EB85BE2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"/>
            <a:ext cx="9906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DC32D34-C94E-463C-BD9D-BB2B20420E0D}"/>
              </a:ext>
            </a:extLst>
          </p:cNvPr>
          <p:cNvSpPr/>
          <p:nvPr/>
        </p:nvSpPr>
        <p:spPr>
          <a:xfrm rot="19647251">
            <a:off x="6235700" y="3624263"/>
            <a:ext cx="2008188" cy="130175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FF00"/>
                </a:solidFill>
              </a:rPr>
              <a:t>ОУР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FFFF00"/>
                </a:solidFill>
              </a:rPr>
              <a:t>ЦУР</a:t>
            </a:r>
          </a:p>
        </p:txBody>
      </p:sp>
      <p:sp>
        <p:nvSpPr>
          <p:cNvPr id="6156" name="Овал 3">
            <a:extLst>
              <a:ext uri="{FF2B5EF4-FFF2-40B4-BE49-F238E27FC236}">
                <a16:creationId xmlns:a16="http://schemas.microsoft.com/office/drawing/2014/main" xmlns="" id="{58FA16A0-4154-4B72-AFFF-5968DC84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1" y="4852989"/>
            <a:ext cx="5383213" cy="1023937"/>
          </a:xfrm>
          <a:prstGeom prst="ellipse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Социальная успешность Глобальные компетенции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" name="Облако 12">
            <a:extLst>
              <a:ext uri="{FF2B5EF4-FFF2-40B4-BE49-F238E27FC236}">
                <a16:creationId xmlns:a16="http://schemas.microsoft.com/office/drawing/2014/main" xmlns="" id="{6508E232-68E9-4D9E-963C-1294B3428D10}"/>
              </a:ext>
            </a:extLst>
          </p:cNvPr>
          <p:cNvSpPr/>
          <p:nvPr/>
        </p:nvSpPr>
        <p:spPr>
          <a:xfrm rot="20499920">
            <a:off x="1677989" y="2649539"/>
            <a:ext cx="2592387" cy="1398587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ПЕДАГОГИ</a:t>
            </a:r>
          </a:p>
        </p:txBody>
      </p:sp>
      <p:sp>
        <p:nvSpPr>
          <p:cNvPr id="16" name="Облако 15">
            <a:extLst>
              <a:ext uri="{FF2B5EF4-FFF2-40B4-BE49-F238E27FC236}">
                <a16:creationId xmlns:a16="http://schemas.microsoft.com/office/drawing/2014/main" xmlns="" id="{B25972F4-CC50-46B3-A9D2-5CA9BEF82333}"/>
              </a:ext>
            </a:extLst>
          </p:cNvPr>
          <p:cNvSpPr/>
          <p:nvPr/>
        </p:nvSpPr>
        <p:spPr>
          <a:xfrm rot="20499920">
            <a:off x="7546975" y="2217739"/>
            <a:ext cx="2592388" cy="1398587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ПАРТНЕРСКАЯ СЕТЬ</a:t>
            </a:r>
          </a:p>
        </p:txBody>
      </p:sp>
      <p:sp>
        <p:nvSpPr>
          <p:cNvPr id="17" name="Облако 16">
            <a:extLst>
              <a:ext uri="{FF2B5EF4-FFF2-40B4-BE49-F238E27FC236}">
                <a16:creationId xmlns:a16="http://schemas.microsoft.com/office/drawing/2014/main" xmlns="" id="{F99C2FC5-DEEA-4995-9CA8-0B1CF1D32506}"/>
              </a:ext>
            </a:extLst>
          </p:cNvPr>
          <p:cNvSpPr/>
          <p:nvPr/>
        </p:nvSpPr>
        <p:spPr>
          <a:xfrm rot="20499920">
            <a:off x="7826376" y="3487738"/>
            <a:ext cx="2886075" cy="1397000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ОРГАНИЗАЦИИ/ПРЕДПРИЯТИЯ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76C623C-7B23-479C-8961-68D7E3EEDF1B}"/>
              </a:ext>
            </a:extLst>
          </p:cNvPr>
          <p:cNvSpPr/>
          <p:nvPr/>
        </p:nvSpPr>
        <p:spPr>
          <a:xfrm>
            <a:off x="5232400" y="115889"/>
            <a:ext cx="43259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en-US" sz="2000" b="1" i="1" u="sng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Ведущая идея деятельности гимназии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A84867C-FD0F-4467-AEFA-BFFE645C57A5}"/>
              </a:ext>
            </a:extLst>
          </p:cNvPr>
          <p:cNvSpPr/>
          <p:nvPr/>
        </p:nvSpPr>
        <p:spPr>
          <a:xfrm>
            <a:off x="1774826" y="4292600"/>
            <a:ext cx="3097213" cy="1873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</a:rPr>
              <a:t>«Я – участник дел для меня и для всех»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FD37AB2-B03E-4893-9EA9-F0B070C3CB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24338" y="3284538"/>
            <a:ext cx="2817812" cy="161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Char char="•"/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«Я – соавтор «Портфеля идей»»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12C7452-87BE-49A2-81A2-F9B7A974B0D6}"/>
              </a:ext>
            </a:extLst>
          </p:cNvPr>
          <p:cNvSpPr/>
          <p:nvPr/>
        </p:nvSpPr>
        <p:spPr>
          <a:xfrm>
            <a:off x="6022976" y="1844676"/>
            <a:ext cx="3097213" cy="18716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</a:rPr>
              <a:t>«Я – организатор значимых дел для меня и для всех»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B6C878B-7B77-4316-886E-B52ED4B39162}"/>
              </a:ext>
            </a:extLst>
          </p:cNvPr>
          <p:cNvSpPr/>
          <p:nvPr/>
        </p:nvSpPr>
        <p:spPr>
          <a:xfrm>
            <a:off x="7572376" y="188913"/>
            <a:ext cx="3095625" cy="18716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</a:rPr>
              <a:t>«Я – организатор рассказа о наших делах многим»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C04A28F-88F2-4A84-9BB9-41669109E673}"/>
              </a:ext>
            </a:extLst>
          </p:cNvPr>
          <p:cNvSpPr/>
          <p:nvPr/>
        </p:nvSpPr>
        <p:spPr>
          <a:xfrm>
            <a:off x="10199689" y="981076"/>
            <a:ext cx="288925" cy="360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1C9C8C3-F3B8-4FC1-90C3-C7FBDB46E037}"/>
              </a:ext>
            </a:extLst>
          </p:cNvPr>
          <p:cNvCxnSpPr/>
          <p:nvPr/>
        </p:nvCxnSpPr>
        <p:spPr>
          <a:xfrm flipH="1" flipV="1">
            <a:off x="9409113" y="179388"/>
            <a:ext cx="107950" cy="36036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41A5DEB-AA7C-4F07-8CE3-903C968913CA}"/>
              </a:ext>
            </a:extLst>
          </p:cNvPr>
          <p:cNvCxnSpPr/>
          <p:nvPr/>
        </p:nvCxnSpPr>
        <p:spPr>
          <a:xfrm flipH="1" flipV="1">
            <a:off x="9767888" y="-1588"/>
            <a:ext cx="107950" cy="36036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xmlns="" id="{3173A0FD-CD91-48DB-8F14-9511A84DD4AA}"/>
              </a:ext>
            </a:extLst>
          </p:cNvPr>
          <p:cNvSpPr/>
          <p:nvPr/>
        </p:nvSpPr>
        <p:spPr>
          <a:xfrm rot="13419611">
            <a:off x="6262688" y="4486275"/>
            <a:ext cx="836612" cy="693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xmlns="" id="{BE89DF53-F1A7-427E-9434-9619AF08E0FE}"/>
              </a:ext>
            </a:extLst>
          </p:cNvPr>
          <p:cNvSpPr/>
          <p:nvPr/>
        </p:nvSpPr>
        <p:spPr>
          <a:xfrm rot="16410239">
            <a:off x="7761288" y="3633788"/>
            <a:ext cx="1198562" cy="684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xmlns="" id="{169DECA2-D1D1-4CA8-A94B-129B832C6559}"/>
              </a:ext>
            </a:extLst>
          </p:cNvPr>
          <p:cNvSpPr/>
          <p:nvPr/>
        </p:nvSpPr>
        <p:spPr>
          <a:xfrm flipH="1">
            <a:off x="4872039" y="5516564"/>
            <a:ext cx="2160587" cy="877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xmlns="" id="{BD8FD145-D789-41CF-BA25-0AFC13D80BFF}"/>
              </a:ext>
            </a:extLst>
          </p:cNvPr>
          <p:cNvSpPr/>
          <p:nvPr/>
        </p:nvSpPr>
        <p:spPr>
          <a:xfrm rot="16889010">
            <a:off x="8430420" y="2845595"/>
            <a:ext cx="2219325" cy="684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BE97820B-1677-4384-A229-9431E1999A92}"/>
              </a:ext>
            </a:extLst>
          </p:cNvPr>
          <p:cNvSpPr/>
          <p:nvPr/>
        </p:nvSpPr>
        <p:spPr>
          <a:xfrm rot="19647251">
            <a:off x="6399213" y="4165601"/>
            <a:ext cx="3706812" cy="240347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500" b="1" i="1" dirty="0">
                <a:solidFill>
                  <a:srgbClr val="FFFF00"/>
                </a:solidFill>
              </a:rPr>
              <a:t>ОУР</a:t>
            </a:r>
          </a:p>
          <a:p>
            <a:pPr algn="ctr">
              <a:defRPr/>
            </a:pPr>
            <a:r>
              <a:rPr lang="ru-RU" sz="7500" b="1" i="1" dirty="0">
                <a:solidFill>
                  <a:srgbClr val="FFFF00"/>
                </a:solidFill>
              </a:rPr>
              <a:t>ЦУР</a:t>
            </a:r>
          </a:p>
        </p:txBody>
      </p:sp>
      <p:graphicFrame>
        <p:nvGraphicFramePr>
          <p:cNvPr id="7182" name="Объект 41">
            <a:extLst>
              <a:ext uri="{FF2B5EF4-FFF2-40B4-BE49-F238E27FC236}">
                <a16:creationId xmlns:a16="http://schemas.microsoft.com/office/drawing/2014/main" xmlns="" id="{D417FA56-2C2E-47F3-83FB-A6482F375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98425"/>
          <a:ext cx="1485900" cy="738188"/>
        </p:xfrm>
        <a:graphic>
          <a:graphicData uri="http://schemas.openxmlformats.org/presentationml/2006/ole">
            <p:oleObj spid="_x0000_s8195" name="Точечный рисунок" r:id="rId3" imgW="1991003" imgH="990738" progId="PBrush">
              <p:embed/>
            </p:oleObj>
          </a:graphicData>
        </a:graphic>
      </p:graphicFrame>
      <p:pic>
        <p:nvPicPr>
          <p:cNvPr id="7183" name="Picture 14">
            <a:extLst>
              <a:ext uri="{FF2B5EF4-FFF2-40B4-BE49-F238E27FC236}">
                <a16:creationId xmlns:a16="http://schemas.microsoft.com/office/drawing/2014/main" xmlns="" id="{27D1C492-AEAB-48A1-8984-F6E0BFE4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016000"/>
            <a:ext cx="10795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716FF295-3877-4AE0-9D62-C7FB46A2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726" y="41275"/>
            <a:ext cx="9890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ятиугольник 8">
            <a:extLst>
              <a:ext uri="{FF2B5EF4-FFF2-40B4-BE49-F238E27FC236}">
                <a16:creationId xmlns:a16="http://schemas.microsoft.com/office/drawing/2014/main" xmlns="" id="{9A6DAC7B-C76B-4AEE-AF9A-7DA01BDE1E32}"/>
              </a:ext>
            </a:extLst>
          </p:cNvPr>
          <p:cNvSpPr/>
          <p:nvPr/>
        </p:nvSpPr>
        <p:spPr>
          <a:xfrm>
            <a:off x="1631951" y="3716338"/>
            <a:ext cx="2519363" cy="7921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ЗНАТЬ</a:t>
            </a:r>
          </a:p>
        </p:txBody>
      </p:sp>
      <p:sp>
        <p:nvSpPr>
          <p:cNvPr id="20" name="Пятиугольник 19">
            <a:extLst>
              <a:ext uri="{FF2B5EF4-FFF2-40B4-BE49-F238E27FC236}">
                <a16:creationId xmlns:a16="http://schemas.microsoft.com/office/drawing/2014/main" xmlns="" id="{53F72DB1-460C-4421-B57B-CB36C0F060C4}"/>
              </a:ext>
            </a:extLst>
          </p:cNvPr>
          <p:cNvSpPr/>
          <p:nvPr/>
        </p:nvSpPr>
        <p:spPr>
          <a:xfrm>
            <a:off x="2900363" y="2781301"/>
            <a:ext cx="2520950" cy="7921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ДЕЛАТЬ</a:t>
            </a:r>
          </a:p>
        </p:txBody>
      </p:sp>
      <p:sp>
        <p:nvSpPr>
          <p:cNvPr id="21" name="Пятиугольник 20">
            <a:extLst>
              <a:ext uri="{FF2B5EF4-FFF2-40B4-BE49-F238E27FC236}">
                <a16:creationId xmlns:a16="http://schemas.microsoft.com/office/drawing/2014/main" xmlns="" id="{1C6CD24E-1E3E-40DD-9083-E4DCC0E61289}"/>
              </a:ext>
            </a:extLst>
          </p:cNvPr>
          <p:cNvSpPr/>
          <p:nvPr/>
        </p:nvSpPr>
        <p:spPr>
          <a:xfrm>
            <a:off x="4332288" y="1449388"/>
            <a:ext cx="2519362" cy="7921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БЫТЬ</a:t>
            </a:r>
          </a:p>
        </p:txBody>
      </p: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xmlns="" id="{4ED7DFA2-0D54-4E25-A9DF-CCB6F52B1274}"/>
              </a:ext>
            </a:extLst>
          </p:cNvPr>
          <p:cNvSpPr/>
          <p:nvPr/>
        </p:nvSpPr>
        <p:spPr>
          <a:xfrm>
            <a:off x="5591175" y="304801"/>
            <a:ext cx="2520950" cy="7921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ЖИТЬ ВМЕСТЕ</a:t>
            </a:r>
          </a:p>
        </p:txBody>
      </p:sp>
      <p:sp>
        <p:nvSpPr>
          <p:cNvPr id="24" name="Блок-схема: перфолента 23">
            <a:extLst>
              <a:ext uri="{FF2B5EF4-FFF2-40B4-BE49-F238E27FC236}">
                <a16:creationId xmlns:a16="http://schemas.microsoft.com/office/drawing/2014/main" xmlns="" id="{E6DCCF86-CA6B-4896-8B98-E27F7593B688}"/>
              </a:ext>
            </a:extLst>
          </p:cNvPr>
          <p:cNvSpPr/>
          <p:nvPr/>
        </p:nvSpPr>
        <p:spPr>
          <a:xfrm rot="19405570">
            <a:off x="1473200" y="1419225"/>
            <a:ext cx="4464050" cy="8509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u="sng" dirty="0"/>
              <a:t>УЧИТЬСЯ</a:t>
            </a:r>
          </a:p>
        </p:txBody>
      </p:sp>
      <p:sp>
        <p:nvSpPr>
          <p:cNvPr id="7190" name="Овал 3">
            <a:extLst>
              <a:ext uri="{FF2B5EF4-FFF2-40B4-BE49-F238E27FC236}">
                <a16:creationId xmlns:a16="http://schemas.microsoft.com/office/drawing/2014/main" xmlns="" id="{A6C1C6EA-8FB5-4B9C-A5C0-EB5229F16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9" y="5954713"/>
            <a:ext cx="5405437" cy="684212"/>
          </a:xfrm>
          <a:prstGeom prst="ellipse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ОБРАЗОВАНИЕ ЧЕРЕЗ ВСЮ ЖИЗНЬ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Объект 41">
            <a:extLst>
              <a:ext uri="{FF2B5EF4-FFF2-40B4-BE49-F238E27FC236}">
                <a16:creationId xmlns:a16="http://schemas.microsoft.com/office/drawing/2014/main" xmlns="" id="{856C6DAE-2EBE-4706-B3AC-A0BA404889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1957388" cy="971550"/>
        </p:xfrm>
        <a:graphic>
          <a:graphicData uri="http://schemas.openxmlformats.org/presentationml/2006/ole">
            <p:oleObj spid="_x0000_s7171" name="Точечный рисунок" r:id="rId3" imgW="1991003" imgH="990738" progId="PBrush">
              <p:embed/>
            </p:oleObj>
          </a:graphicData>
        </a:graphic>
      </p:graphicFrame>
      <p:sp>
        <p:nvSpPr>
          <p:cNvPr id="18" name="Пятно 2 17">
            <a:extLst>
              <a:ext uri="{FF2B5EF4-FFF2-40B4-BE49-F238E27FC236}">
                <a16:creationId xmlns:a16="http://schemas.microsoft.com/office/drawing/2014/main" xmlns="" id="{A71761E3-C79B-4ACD-AE53-05C2117763C3}"/>
              </a:ext>
            </a:extLst>
          </p:cNvPr>
          <p:cNvSpPr/>
          <p:nvPr/>
        </p:nvSpPr>
        <p:spPr>
          <a:xfrm>
            <a:off x="5448300" y="4713288"/>
            <a:ext cx="3600450" cy="2144712"/>
          </a:xfrm>
          <a:prstGeom prst="irregularSeal2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РУССКИЙ ЯЗЫК</a:t>
            </a:r>
          </a:p>
        </p:txBody>
      </p:sp>
      <p:pic>
        <p:nvPicPr>
          <p:cNvPr id="8196" name="Picture 17" descr="На изображении может находиться: 3 человека, в том числе Александр Личик, люди стоят и костюм">
            <a:extLst>
              <a:ext uri="{FF2B5EF4-FFF2-40B4-BE49-F238E27FC236}">
                <a16:creationId xmlns:a16="http://schemas.microsoft.com/office/drawing/2014/main" xmlns="" id="{75519711-6B9D-4362-A3CE-C3972C08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9126" y="2997200"/>
            <a:ext cx="2428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На изображении может находиться: 1 человек">
            <a:extLst>
              <a:ext uri="{FF2B5EF4-FFF2-40B4-BE49-F238E27FC236}">
                <a16:creationId xmlns:a16="http://schemas.microsoft.com/office/drawing/2014/main" xmlns="" id="{A406DF70-4E67-4B2F-9CD6-43EB035E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70550"/>
            <a:ext cx="1804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На изображении может находиться: 9 человек, в том числе Александр Личик, люди улыбаются, люди сидят и в помещении">
            <a:extLst>
              <a:ext uri="{FF2B5EF4-FFF2-40B4-BE49-F238E27FC236}">
                <a16:creationId xmlns:a16="http://schemas.microsoft.com/office/drawing/2014/main" xmlns="" id="{ECA64E1F-35A1-40D2-AE52-B9124956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1526" y="4941889"/>
            <a:ext cx="223361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ятно 2 13">
            <a:extLst>
              <a:ext uri="{FF2B5EF4-FFF2-40B4-BE49-F238E27FC236}">
                <a16:creationId xmlns:a16="http://schemas.microsoft.com/office/drawing/2014/main" xmlns="" id="{DB2A5E8C-1B9C-4340-BB9D-61147CCF4DC8}"/>
              </a:ext>
            </a:extLst>
          </p:cNvPr>
          <p:cNvSpPr/>
          <p:nvPr/>
        </p:nvSpPr>
        <p:spPr>
          <a:xfrm>
            <a:off x="1524000" y="549276"/>
            <a:ext cx="3600450" cy="2144713"/>
          </a:xfrm>
          <a:prstGeom prst="irregularSeal2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КИТАЙСКИЙ ЯЗЫК</a:t>
            </a:r>
          </a:p>
        </p:txBody>
      </p:sp>
      <p:sp>
        <p:nvSpPr>
          <p:cNvPr id="15" name="Пятно 2 14">
            <a:extLst>
              <a:ext uri="{FF2B5EF4-FFF2-40B4-BE49-F238E27FC236}">
                <a16:creationId xmlns:a16="http://schemas.microsoft.com/office/drawing/2014/main" xmlns="" id="{F8087619-B3B5-437A-92AC-C8536DDFE293}"/>
              </a:ext>
            </a:extLst>
          </p:cNvPr>
          <p:cNvSpPr/>
          <p:nvPr/>
        </p:nvSpPr>
        <p:spPr>
          <a:xfrm>
            <a:off x="4583113" y="1500188"/>
            <a:ext cx="3600450" cy="2144712"/>
          </a:xfrm>
          <a:prstGeom prst="irregularSeal2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АНГЛИЙСКИЙ ЯЗЫК</a:t>
            </a:r>
          </a:p>
        </p:txBody>
      </p:sp>
      <p:sp>
        <p:nvSpPr>
          <p:cNvPr id="16" name="Пятно 2 15">
            <a:extLst>
              <a:ext uri="{FF2B5EF4-FFF2-40B4-BE49-F238E27FC236}">
                <a16:creationId xmlns:a16="http://schemas.microsoft.com/office/drawing/2014/main" xmlns="" id="{8CCB1BBC-FE2C-42B7-A242-602B1FE418AF}"/>
              </a:ext>
            </a:extLst>
          </p:cNvPr>
          <p:cNvSpPr/>
          <p:nvPr/>
        </p:nvSpPr>
        <p:spPr>
          <a:xfrm>
            <a:off x="6888163" y="1500188"/>
            <a:ext cx="4176712" cy="2144712"/>
          </a:xfrm>
          <a:prstGeom prst="irregularSeal2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ФРАНЦУЗСКИЙ ЯЗЫК</a:t>
            </a:r>
          </a:p>
        </p:txBody>
      </p:sp>
      <p:sp>
        <p:nvSpPr>
          <p:cNvPr id="3" name="Пятно 2 2">
            <a:extLst>
              <a:ext uri="{FF2B5EF4-FFF2-40B4-BE49-F238E27FC236}">
                <a16:creationId xmlns:a16="http://schemas.microsoft.com/office/drawing/2014/main" xmlns="" id="{48F3FBD9-6DC9-473B-B87F-38F8C6546E05}"/>
              </a:ext>
            </a:extLst>
          </p:cNvPr>
          <p:cNvSpPr/>
          <p:nvPr/>
        </p:nvSpPr>
        <p:spPr>
          <a:xfrm>
            <a:off x="2063750" y="1700213"/>
            <a:ext cx="3600450" cy="2144712"/>
          </a:xfrm>
          <a:prstGeom prst="irregularSeal2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ИСПАНСКИЙ ЯЗЫК</a:t>
            </a:r>
          </a:p>
        </p:txBody>
      </p:sp>
      <p:pic>
        <p:nvPicPr>
          <p:cNvPr id="8203" name="Picture 14">
            <a:extLst>
              <a:ext uri="{FF2B5EF4-FFF2-40B4-BE49-F238E27FC236}">
                <a16:creationId xmlns:a16="http://schemas.microsoft.com/office/drawing/2014/main" xmlns="" id="{72E5BFF5-AE14-4131-A07A-73EF1883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3563" y="95250"/>
            <a:ext cx="10795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B13A93CC-641A-43BF-ACA8-79BBFBBB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92876"/>
            <a:ext cx="601980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А.А. </a:t>
            </a:r>
            <a:r>
              <a:rPr lang="ru-RU" dirty="0" err="1"/>
              <a:t>Личик</a:t>
            </a:r>
            <a:r>
              <a:rPr lang="ru-RU" dirty="0"/>
              <a:t>, директор ГУО "Гимназия №2 г. Волковыска"</a:t>
            </a:r>
          </a:p>
        </p:txBody>
      </p:sp>
      <p:pic>
        <p:nvPicPr>
          <p:cNvPr id="8205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0293EF30-649B-41A9-8F9B-CF354D12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"/>
            <a:ext cx="9906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Заголовок 1">
            <a:extLst>
              <a:ext uri="{FF2B5EF4-FFF2-40B4-BE49-F238E27FC236}">
                <a16:creationId xmlns:a16="http://schemas.microsoft.com/office/drawing/2014/main" xmlns="" id="{C4A14DE2-9B66-4714-8661-700C8962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196976"/>
            <a:ext cx="8229600" cy="849313"/>
          </a:xfrm>
        </p:spPr>
        <p:txBody>
          <a:bodyPr>
            <a:normAutofit fontScale="90000"/>
          </a:bodyPr>
          <a:lstStyle/>
          <a:p>
            <a:r>
              <a:rPr lang="ru-RU" altLang="ru-RU" b="1" i="1" u="sng"/>
              <a:t>Мультиязычное </a:t>
            </a:r>
            <a:br>
              <a:rPr lang="ru-RU" altLang="ru-RU" b="1" i="1" u="sng"/>
            </a:br>
            <a:r>
              <a:rPr lang="ru-RU" altLang="ru-RU" b="1" i="1" u="sng"/>
              <a:t>пространство</a:t>
            </a:r>
          </a:p>
        </p:txBody>
      </p:sp>
      <p:sp>
        <p:nvSpPr>
          <p:cNvPr id="17" name="Пятно 2 16">
            <a:extLst>
              <a:ext uri="{FF2B5EF4-FFF2-40B4-BE49-F238E27FC236}">
                <a16:creationId xmlns:a16="http://schemas.microsoft.com/office/drawing/2014/main" xmlns="" id="{7655F6FA-04F6-4316-8D0B-1F17A0FF95B7}"/>
              </a:ext>
            </a:extLst>
          </p:cNvPr>
          <p:cNvSpPr/>
          <p:nvPr/>
        </p:nvSpPr>
        <p:spPr>
          <a:xfrm>
            <a:off x="2927350" y="4713288"/>
            <a:ext cx="3600450" cy="2144712"/>
          </a:xfrm>
          <a:prstGeom prst="irregularSeal2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БЕЛОРУССКИЙ ЯЗЫК</a:t>
            </a:r>
          </a:p>
        </p:txBody>
      </p:sp>
      <p:sp>
        <p:nvSpPr>
          <p:cNvPr id="8208" name="TextBox 3">
            <a:extLst>
              <a:ext uri="{FF2B5EF4-FFF2-40B4-BE49-F238E27FC236}">
                <a16:creationId xmlns:a16="http://schemas.microsoft.com/office/drawing/2014/main" xmlns="" id="{4DBBE39F-605F-41BF-80AB-19241C948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3357563"/>
            <a:ext cx="66960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ОЛИМПИАДНОЕ ДВИЖЕНИЕ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0070C0"/>
                </a:solidFill>
                <a:latin typeface="Arial" panose="020B0604020202020204" pitchFamily="34" charset="0"/>
              </a:rPr>
              <a:t>МЕЖДУНАРОДНАЯ ПРОЕКТНАЯ ДЕЯТЕЛЬНОСТЬ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ЯЗЫКОВЫЕ ЛЕТНИЕ ЛАГЕРЯ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0070C0"/>
                </a:solidFill>
                <a:latin typeface="Arial" panose="020B0604020202020204" pitchFamily="34" charset="0"/>
              </a:rPr>
              <a:t>ЦЕНТР ЕВРОПЕЙСКИХ ЯЗЫКОВ/ МГЛУ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ЦЕНТР КИТАЙСКОГО ЯЗЫКА И КУЛЬТУРЫ РИКК БГУ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0070C0"/>
                </a:solidFill>
                <a:latin typeface="Arial" panose="020B0604020202020204" pitchFamily="34" charset="0"/>
              </a:rPr>
              <a:t>ЕЖЕГОДНЫЙ ФЕСТИВАЛЬ КУЛЬТУР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ОБУЧЕНИЕ ВЗОСЛЫХ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azeta.grsu.by/wp-content/uploads/2019/06/%D0%9C%D0%B5%D0%B4%D0%B8%D0%B0%D1%81%D1%84%D0%B5%D1%80%D0%B0_%D0%BB%D0%BE%D0%B3%D0%BE-1024x429.jpg">
            <a:extLst>
              <a:ext uri="{FF2B5EF4-FFF2-40B4-BE49-F238E27FC236}">
                <a16:creationId xmlns:a16="http://schemas.microsoft.com/office/drawing/2014/main" xmlns="" id="{FF501E05-E307-4239-A3EE-4D263EA6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2776" y="3429001"/>
            <a:ext cx="3705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ятно 2 13">
            <a:extLst>
              <a:ext uri="{FF2B5EF4-FFF2-40B4-BE49-F238E27FC236}">
                <a16:creationId xmlns:a16="http://schemas.microsoft.com/office/drawing/2014/main" xmlns="" id="{43CDBA02-2448-4395-8754-FEE242E1806A}"/>
              </a:ext>
            </a:extLst>
          </p:cNvPr>
          <p:cNvSpPr/>
          <p:nvPr/>
        </p:nvSpPr>
        <p:spPr>
          <a:xfrm>
            <a:off x="1528764" y="-100013"/>
            <a:ext cx="4206875" cy="2144713"/>
          </a:xfrm>
          <a:prstGeom prst="irregularSeal2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ГИМНАЗИЧЕСКОЕ ТЕЛЕВИДЕНИЕ</a:t>
            </a:r>
          </a:p>
        </p:txBody>
      </p:sp>
      <p:sp>
        <p:nvSpPr>
          <p:cNvPr id="15" name="Пятно 2 14">
            <a:extLst>
              <a:ext uri="{FF2B5EF4-FFF2-40B4-BE49-F238E27FC236}">
                <a16:creationId xmlns:a16="http://schemas.microsoft.com/office/drawing/2014/main" xmlns="" id="{29406936-B74A-45AE-90BE-8ABD6B2673BF}"/>
              </a:ext>
            </a:extLst>
          </p:cNvPr>
          <p:cNvSpPr/>
          <p:nvPr/>
        </p:nvSpPr>
        <p:spPr>
          <a:xfrm>
            <a:off x="4583113" y="1500188"/>
            <a:ext cx="3600450" cy="2144712"/>
          </a:xfrm>
          <a:prstGeom prst="irregularSeal2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ONLINE-</a:t>
            </a:r>
            <a:r>
              <a:rPr lang="ru-RU" b="1" dirty="0">
                <a:solidFill>
                  <a:srgbClr val="002060"/>
                </a:solidFill>
              </a:rPr>
              <a:t>ПРОЕКТЫ</a:t>
            </a:r>
          </a:p>
        </p:txBody>
      </p:sp>
      <p:sp>
        <p:nvSpPr>
          <p:cNvPr id="3" name="Пятно 2 2">
            <a:extLst>
              <a:ext uri="{FF2B5EF4-FFF2-40B4-BE49-F238E27FC236}">
                <a16:creationId xmlns:a16="http://schemas.microsoft.com/office/drawing/2014/main" xmlns="" id="{0ED52DFD-D1F4-4517-9AD2-59283862FB6E}"/>
              </a:ext>
            </a:extLst>
          </p:cNvPr>
          <p:cNvSpPr/>
          <p:nvPr/>
        </p:nvSpPr>
        <p:spPr>
          <a:xfrm>
            <a:off x="1528763" y="1500188"/>
            <a:ext cx="3846512" cy="2144712"/>
          </a:xfrm>
          <a:prstGeom prst="irregularSeal2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СОЦИАЛЬНЫЕ СЕТИ</a:t>
            </a:r>
          </a:p>
        </p:txBody>
      </p:sp>
      <p:graphicFrame>
        <p:nvGraphicFramePr>
          <p:cNvPr id="9222" name="Объект 41">
            <a:extLst>
              <a:ext uri="{FF2B5EF4-FFF2-40B4-BE49-F238E27FC236}">
                <a16:creationId xmlns:a16="http://schemas.microsoft.com/office/drawing/2014/main" xmlns="" id="{A3E1865D-75E7-43DE-9D98-8181A10870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6350" y="168275"/>
          <a:ext cx="1957388" cy="971550"/>
        </p:xfrm>
        <a:graphic>
          <a:graphicData uri="http://schemas.openxmlformats.org/presentationml/2006/ole">
            <p:oleObj spid="_x0000_s6147" name="Точечный рисунок" r:id="rId4" imgW="1991003" imgH="990738" progId="PBrush">
              <p:embed/>
            </p:oleObj>
          </a:graphicData>
        </a:graphic>
      </p:graphicFrame>
      <p:pic>
        <p:nvPicPr>
          <p:cNvPr id="9223" name="Picture 14">
            <a:extLst>
              <a:ext uri="{FF2B5EF4-FFF2-40B4-BE49-F238E27FC236}">
                <a16:creationId xmlns:a16="http://schemas.microsoft.com/office/drawing/2014/main" xmlns="" id="{D397C02F-711B-4945-98A1-51686320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3563" y="95250"/>
            <a:ext cx="10795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C0AEC331-0159-4C18-A954-7D428B7A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19063"/>
            <a:ext cx="9906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Заголовок 1">
            <a:extLst>
              <a:ext uri="{FF2B5EF4-FFF2-40B4-BE49-F238E27FC236}">
                <a16:creationId xmlns:a16="http://schemas.microsoft.com/office/drawing/2014/main" xmlns="" id="{857A6E78-2BA9-4802-A1D5-35C78254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3" y="1268413"/>
            <a:ext cx="6337300" cy="849312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b="1" i="1" u="sng"/>
              <a:t>Медиа-</a:t>
            </a:r>
            <a:br>
              <a:rPr lang="ru-RU" altLang="ru-RU" b="1" i="1" u="sng"/>
            </a:br>
            <a:r>
              <a:rPr lang="ru-RU" altLang="ru-RU" b="1" i="1" u="sng"/>
              <a:t>пространство</a:t>
            </a:r>
          </a:p>
        </p:txBody>
      </p:sp>
      <p:sp>
        <p:nvSpPr>
          <p:cNvPr id="9226" name="TextBox 3">
            <a:extLst>
              <a:ext uri="{FF2B5EF4-FFF2-40B4-BE49-F238E27FC236}">
                <a16:creationId xmlns:a16="http://schemas.microsoft.com/office/drawing/2014/main" xmlns="" id="{3FAE50CE-95B0-487F-82BA-3438918FB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716339"/>
            <a:ext cx="66960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КРИТИЧЕСКОЕ МЫШЛЕНИЕ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00FF00"/>
                </a:solidFill>
                <a:latin typeface="Arial" panose="020B0604020202020204" pitchFamily="34" charset="0"/>
              </a:rPr>
              <a:t>ГИМНАЗИЧЕСКИЙ МЕДИАЦЕНТР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АККАУНТ В СОЦ. СЕТИ </a:t>
            </a:r>
            <a:r>
              <a:rPr lang="en-US" altLang="ru-RU" sz="1800" b="1" i="1">
                <a:latin typeface="Arial" panose="020B0604020202020204" pitchFamily="34" charset="0"/>
              </a:rPr>
              <a:t>INSTAGRAMM</a:t>
            </a:r>
            <a:endParaRPr lang="ru-RU" altLang="ru-RU" sz="1800" b="1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00FF00"/>
                </a:solidFill>
                <a:latin typeface="Arial" panose="020B0604020202020204" pitchFamily="34" charset="0"/>
              </a:rPr>
              <a:t>МЕДИАФЕСТИВАЛЬ/ ЛИ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МЕДИАПРОЕКТЫ/ ПАРТНЕРСКИЕ МЕДИАПРОЕКТЫ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00FF00"/>
                </a:solidFill>
                <a:latin typeface="Arial" panose="020B0604020202020204" pitchFamily="34" charset="0"/>
              </a:rPr>
              <a:t>СВЯЗЬ ГИМНАЗИИ И СМИ</a:t>
            </a:r>
          </a:p>
        </p:txBody>
      </p:sp>
      <p:pic>
        <p:nvPicPr>
          <p:cNvPr id="9227" name="Picture 4" descr="https://3.bp.blogspot.com/-SH8Twr7IJtg/XKccutjixxI/AAAAAAAAN64/SPTL1utvslIL3UIbKsS5oSvZOIEQxXtewCLcBGAs/s1600/%25D0%25A0%25D0%25B0%25D1%2581%25D1%2582%25D1%258F%25D0%25B6%25D0%25BA%25D0%25B0.jpg">
            <a:extLst>
              <a:ext uri="{FF2B5EF4-FFF2-40B4-BE49-F238E27FC236}">
                <a16:creationId xmlns:a16="http://schemas.microsoft.com/office/drawing/2014/main" xmlns="" id="{0BABFED9-85AB-416F-A62F-22B7ACA7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488" y="5399088"/>
            <a:ext cx="729456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https://www.belstu.by/usdata/news/52ccfc61-cf85-4210-8726-d1fce1f6b505/05.jpg">
            <a:extLst>
              <a:ext uri="{FF2B5EF4-FFF2-40B4-BE49-F238E27FC236}">
                <a16:creationId xmlns:a16="http://schemas.microsoft.com/office/drawing/2014/main" xmlns="" id="{E0646163-2BDB-4594-9489-50049CAA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27" t="24704" r="12900" b="12251"/>
          <a:stretch>
            <a:fillRect/>
          </a:stretch>
        </p:blipFill>
        <p:spPr bwMode="auto">
          <a:xfrm>
            <a:off x="9193213" y="1530350"/>
            <a:ext cx="14605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https://gim2volk.by/images/thumbnails/images/sampledata/obiavlenia/21761525_2000110043336395_1647960727920229085_n-fit-530x286.jpg">
            <a:extLst>
              <a:ext uri="{FF2B5EF4-FFF2-40B4-BE49-F238E27FC236}">
                <a16:creationId xmlns:a16="http://schemas.microsoft.com/office/drawing/2014/main" xmlns="" id="{7406BFEE-C7CC-4AC9-B10B-DD2EC67D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2725" y="5233989"/>
            <a:ext cx="14303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На изображении может находиться: 4 человека">
            <a:extLst>
              <a:ext uri="{FF2B5EF4-FFF2-40B4-BE49-F238E27FC236}">
                <a16:creationId xmlns:a16="http://schemas.microsoft.com/office/drawing/2014/main" xmlns="" id="{47A982A8-30B8-4E10-9D4D-52ACF50A0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1" y="3213100"/>
            <a:ext cx="23907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ятно 2 15">
            <a:extLst>
              <a:ext uri="{FF2B5EF4-FFF2-40B4-BE49-F238E27FC236}">
                <a16:creationId xmlns:a16="http://schemas.microsoft.com/office/drawing/2014/main" xmlns="" id="{C0147E32-AA68-4B62-86E5-CF6B3D70090A}"/>
              </a:ext>
            </a:extLst>
          </p:cNvPr>
          <p:cNvSpPr/>
          <p:nvPr/>
        </p:nvSpPr>
        <p:spPr>
          <a:xfrm>
            <a:off x="7419975" y="1412876"/>
            <a:ext cx="3600450" cy="2144713"/>
          </a:xfrm>
          <a:prstGeom prst="irregularSeal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ЛИЦЕЙ №329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г. САНКТ-ПЕТЕРБУРГА</a:t>
            </a:r>
          </a:p>
        </p:txBody>
      </p:sp>
      <p:sp>
        <p:nvSpPr>
          <p:cNvPr id="14" name="Пятно 2 13">
            <a:extLst>
              <a:ext uri="{FF2B5EF4-FFF2-40B4-BE49-F238E27FC236}">
                <a16:creationId xmlns:a16="http://schemas.microsoft.com/office/drawing/2014/main" xmlns="" id="{0D17FA23-64B4-4A3A-81F0-5DD88ECA245D}"/>
              </a:ext>
            </a:extLst>
          </p:cNvPr>
          <p:cNvSpPr/>
          <p:nvPr/>
        </p:nvSpPr>
        <p:spPr>
          <a:xfrm>
            <a:off x="1528764" y="-100013"/>
            <a:ext cx="4206875" cy="2144713"/>
          </a:xfrm>
          <a:prstGeom prst="irregularSeal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ПАРТНЕРСКАЯ СЕТЬ ШКОЛ  ОУР</a:t>
            </a:r>
          </a:p>
        </p:txBody>
      </p:sp>
      <p:sp>
        <p:nvSpPr>
          <p:cNvPr id="15" name="Пятно 2 14">
            <a:extLst>
              <a:ext uri="{FF2B5EF4-FFF2-40B4-BE49-F238E27FC236}">
                <a16:creationId xmlns:a16="http://schemas.microsoft.com/office/drawing/2014/main" xmlns="" id="{CCB5C631-3E63-419F-8044-00DF0A988C26}"/>
              </a:ext>
            </a:extLst>
          </p:cNvPr>
          <p:cNvSpPr/>
          <p:nvPr/>
        </p:nvSpPr>
        <p:spPr>
          <a:xfrm>
            <a:off x="4583113" y="1500188"/>
            <a:ext cx="3600450" cy="2144712"/>
          </a:xfrm>
          <a:prstGeom prst="irregularSeal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АГУ/ </a:t>
            </a:r>
            <a:r>
              <a:rPr lang="ru-RU" b="1" dirty="0" err="1">
                <a:solidFill>
                  <a:srgbClr val="002060"/>
                </a:solidFill>
              </a:rPr>
              <a:t>ГрГУ</a:t>
            </a:r>
            <a:r>
              <a:rPr lang="ru-RU" b="1" dirty="0">
                <a:solidFill>
                  <a:srgbClr val="002060"/>
                </a:solidFill>
              </a:rPr>
              <a:t>/ </a:t>
            </a:r>
            <a:r>
              <a:rPr lang="ru-RU" b="1" dirty="0" err="1">
                <a:solidFill>
                  <a:srgbClr val="002060"/>
                </a:solidFill>
              </a:rPr>
              <a:t>ГрОИРО</a:t>
            </a:r>
            <a:r>
              <a:rPr lang="ru-RU" b="1" dirty="0">
                <a:solidFill>
                  <a:srgbClr val="002060"/>
                </a:solidFill>
              </a:rPr>
              <a:t>/ РИКК БГУ</a:t>
            </a:r>
          </a:p>
        </p:txBody>
      </p:sp>
      <p:sp>
        <p:nvSpPr>
          <p:cNvPr id="3" name="Пятно 2 2">
            <a:extLst>
              <a:ext uri="{FF2B5EF4-FFF2-40B4-BE49-F238E27FC236}">
                <a16:creationId xmlns:a16="http://schemas.microsoft.com/office/drawing/2014/main" xmlns="" id="{AA2CDD99-4D48-4D39-BEFD-19BD716C59FC}"/>
              </a:ext>
            </a:extLst>
          </p:cNvPr>
          <p:cNvSpPr/>
          <p:nvPr/>
        </p:nvSpPr>
        <p:spPr>
          <a:xfrm>
            <a:off x="1708150" y="1500188"/>
            <a:ext cx="3848100" cy="2144712"/>
          </a:xfrm>
          <a:prstGeom prst="irregularSeal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РЕГИОНАЛЬНЫЕ ПАРТНЕРЫ</a:t>
            </a:r>
          </a:p>
        </p:txBody>
      </p:sp>
      <p:graphicFrame>
        <p:nvGraphicFramePr>
          <p:cNvPr id="10248" name="Объект 41">
            <a:extLst>
              <a:ext uri="{FF2B5EF4-FFF2-40B4-BE49-F238E27FC236}">
                <a16:creationId xmlns:a16="http://schemas.microsoft.com/office/drawing/2014/main" xmlns="" id="{B35AD37E-0D95-417E-8CF6-47A3F838CB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6350" y="168275"/>
          <a:ext cx="1957388" cy="971550"/>
        </p:xfrm>
        <a:graphic>
          <a:graphicData uri="http://schemas.openxmlformats.org/presentationml/2006/ole">
            <p:oleObj spid="_x0000_s5123" name="Точечный рисунок" r:id="rId5" imgW="1991003" imgH="990738" progId="PBrush">
              <p:embed/>
            </p:oleObj>
          </a:graphicData>
        </a:graphic>
      </p:graphicFrame>
      <p:pic>
        <p:nvPicPr>
          <p:cNvPr id="10249" name="Picture 14">
            <a:extLst>
              <a:ext uri="{FF2B5EF4-FFF2-40B4-BE49-F238E27FC236}">
                <a16:creationId xmlns:a16="http://schemas.microsoft.com/office/drawing/2014/main" xmlns="" id="{EB917DB5-7AE5-4A26-8A38-5B321818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3563" y="95250"/>
            <a:ext cx="10795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FE15F0DB-6086-4A8D-B553-4F77D0D8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4375" y="6357939"/>
            <a:ext cx="6019800" cy="365125"/>
          </a:xfrm>
        </p:spPr>
        <p:txBody>
          <a:bodyPr/>
          <a:lstStyle/>
          <a:p>
            <a:pPr algn="r">
              <a:defRPr/>
            </a:pPr>
            <a:r>
              <a:rPr lang="ru-RU"/>
              <a:t>А.А. Личик, директор ГУО "Гимназия №2 г. Волковыска"</a:t>
            </a:r>
            <a:endParaRPr lang="ru-RU" dirty="0"/>
          </a:p>
        </p:txBody>
      </p:sp>
      <p:pic>
        <p:nvPicPr>
          <p:cNvPr id="10251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B986088E-C77D-4E56-9D88-754CBB9B3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19063"/>
            <a:ext cx="9906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Заголовок 1">
            <a:extLst>
              <a:ext uri="{FF2B5EF4-FFF2-40B4-BE49-F238E27FC236}">
                <a16:creationId xmlns:a16="http://schemas.microsoft.com/office/drawing/2014/main" xmlns="" id="{6E6A6DCD-1532-490C-BE5B-DA338950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196976"/>
            <a:ext cx="7581900" cy="847725"/>
          </a:xfrm>
        </p:spPr>
        <p:txBody>
          <a:bodyPr>
            <a:normAutofit fontScale="90000"/>
          </a:bodyPr>
          <a:lstStyle/>
          <a:p>
            <a:r>
              <a:rPr lang="ru-RU" altLang="ru-RU" b="1" i="1" u="sng"/>
              <a:t>Партнерское </a:t>
            </a:r>
            <a:br>
              <a:rPr lang="ru-RU" altLang="ru-RU" b="1" i="1" u="sng"/>
            </a:br>
            <a:r>
              <a:rPr lang="ru-RU" altLang="ru-RU" b="1" i="1" u="sng"/>
              <a:t>пространство</a:t>
            </a:r>
          </a:p>
        </p:txBody>
      </p:sp>
      <p:sp>
        <p:nvSpPr>
          <p:cNvPr id="10253" name="TextBox 3">
            <a:extLst>
              <a:ext uri="{FF2B5EF4-FFF2-40B4-BE49-F238E27FC236}">
                <a16:creationId xmlns:a16="http://schemas.microsoft.com/office/drawing/2014/main" xmlns="" id="{0E8388FA-2D4C-4957-BDDB-ED96DB6C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644900"/>
            <a:ext cx="7299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КОММУНИКАЦИЯ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FFC000"/>
                </a:solidFill>
                <a:latin typeface="Arial" panose="020B0604020202020204" pitchFamily="34" charset="0"/>
              </a:rPr>
              <a:t>ОБЛАСТНОЙ РЦ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КОНФЕРЕНЦИИ/ СЕМИНАРЫ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FFC000"/>
                </a:solidFill>
                <a:latin typeface="Arial" panose="020B0604020202020204" pitchFamily="34" charset="0"/>
              </a:rPr>
              <a:t>ПАРТНЕРСКИЕ ВСТРЕЧИ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МЕТОДИЧЕСКИЕ ПРОЕКТЫ (ОБРАЗОВАНИЕ ВЗРОСЛЫХ)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FFC000"/>
                </a:solidFill>
                <a:latin typeface="Arial" panose="020B0604020202020204" pitchFamily="34" charset="0"/>
              </a:rPr>
              <a:t>ОБМЕН ОПЫТОМ</a:t>
            </a:r>
          </a:p>
        </p:txBody>
      </p:sp>
      <p:pic>
        <p:nvPicPr>
          <p:cNvPr id="10254" name="Picture 2" descr="На изображении может находиться: 4 человека">
            <a:extLst>
              <a:ext uri="{FF2B5EF4-FFF2-40B4-BE49-F238E27FC236}">
                <a16:creationId xmlns:a16="http://schemas.microsoft.com/office/drawing/2014/main" xmlns="" id="{15195148-06CA-41BA-98CF-ECE3CF868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4" descr="На изображении может находиться: 4 человека">
            <a:extLst>
              <a:ext uri="{FF2B5EF4-FFF2-40B4-BE49-F238E27FC236}">
                <a16:creationId xmlns:a16="http://schemas.microsoft.com/office/drawing/2014/main" xmlns="" id="{9055EB96-1D3E-483F-8BD3-9EDB3D90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1976" y="15876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8" descr="На изображении может находиться: 3 человека, люди сидят и стол">
            <a:extLst>
              <a:ext uri="{FF2B5EF4-FFF2-40B4-BE49-F238E27FC236}">
                <a16:creationId xmlns:a16="http://schemas.microsoft.com/office/drawing/2014/main" xmlns="" id="{1C4A687E-F6C8-4921-B504-CF27CB06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084764"/>
            <a:ext cx="21891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0" descr="На изображении может находиться: 2 человека, ребенок, обувь, дерево, на улице и природа">
            <a:extLst>
              <a:ext uri="{FF2B5EF4-FFF2-40B4-BE49-F238E27FC236}">
                <a16:creationId xmlns:a16="http://schemas.microsoft.com/office/drawing/2014/main" xmlns="" id="{BE589C14-78E9-45A0-B406-EE127EFB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6964" y="5035551"/>
            <a:ext cx="18446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2" descr="На изображении может находиться: 6 человек, люди улыбаются">
            <a:extLst>
              <a:ext uri="{FF2B5EF4-FFF2-40B4-BE49-F238E27FC236}">
                <a16:creationId xmlns:a16="http://schemas.microsoft.com/office/drawing/2014/main" xmlns="" id="{1FD05343-BE0A-41DA-8A26-BACD96D1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576" y="5340350"/>
            <a:ext cx="199231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6" descr="http://sosh28.iam.by/wp-content/uploads/2017/10/2017_10_10_28_4.JPG">
            <a:extLst>
              <a:ext uri="{FF2B5EF4-FFF2-40B4-BE49-F238E27FC236}">
                <a16:creationId xmlns:a16="http://schemas.microsoft.com/office/drawing/2014/main" xmlns="" id="{CC196CEC-53E5-47BF-9B69-1628DA3C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449638"/>
            <a:ext cx="1906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но 2 13">
            <a:extLst>
              <a:ext uri="{FF2B5EF4-FFF2-40B4-BE49-F238E27FC236}">
                <a16:creationId xmlns:a16="http://schemas.microsoft.com/office/drawing/2014/main" xmlns="" id="{7BAEB41E-8AFC-466C-A5B6-D2B522677273}"/>
              </a:ext>
            </a:extLst>
          </p:cNvPr>
          <p:cNvSpPr/>
          <p:nvPr/>
        </p:nvSpPr>
        <p:spPr>
          <a:xfrm>
            <a:off x="1528764" y="-100013"/>
            <a:ext cx="4206875" cy="2144713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ПОДДЕРЖКА /РАЗВИТИЕ ОДАРЕННОСТИ</a:t>
            </a:r>
          </a:p>
        </p:txBody>
      </p:sp>
      <p:sp>
        <p:nvSpPr>
          <p:cNvPr id="15" name="Пятно 2 14">
            <a:extLst>
              <a:ext uri="{FF2B5EF4-FFF2-40B4-BE49-F238E27FC236}">
                <a16:creationId xmlns:a16="http://schemas.microsoft.com/office/drawing/2014/main" xmlns="" id="{0576F2CC-320A-495A-B413-1348878F0726}"/>
              </a:ext>
            </a:extLst>
          </p:cNvPr>
          <p:cNvSpPr/>
          <p:nvPr/>
        </p:nvSpPr>
        <p:spPr>
          <a:xfrm>
            <a:off x="7432675" y="2044700"/>
            <a:ext cx="3600450" cy="2146300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ГУМАННАЯ ПЕДАГОГИКА</a:t>
            </a:r>
          </a:p>
        </p:txBody>
      </p:sp>
      <p:sp>
        <p:nvSpPr>
          <p:cNvPr id="3" name="Пятно 2 2">
            <a:extLst>
              <a:ext uri="{FF2B5EF4-FFF2-40B4-BE49-F238E27FC236}">
                <a16:creationId xmlns:a16="http://schemas.microsoft.com/office/drawing/2014/main" xmlns="" id="{66B00F20-7DC2-49E8-9A3C-290AA3F7803A}"/>
              </a:ext>
            </a:extLst>
          </p:cNvPr>
          <p:cNvSpPr/>
          <p:nvPr/>
        </p:nvSpPr>
        <p:spPr>
          <a:xfrm>
            <a:off x="1528763" y="1500188"/>
            <a:ext cx="3846512" cy="2144712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ДОП. ОБРАЗОВАНИЕ</a:t>
            </a:r>
          </a:p>
        </p:txBody>
      </p:sp>
      <p:graphicFrame>
        <p:nvGraphicFramePr>
          <p:cNvPr id="11269" name="Объект 41">
            <a:extLst>
              <a:ext uri="{FF2B5EF4-FFF2-40B4-BE49-F238E27FC236}">
                <a16:creationId xmlns:a16="http://schemas.microsoft.com/office/drawing/2014/main" xmlns="" id="{CD4C556E-86C0-424B-A80B-BBC8B92350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6350" y="168275"/>
          <a:ext cx="1957388" cy="971550"/>
        </p:xfrm>
        <a:graphic>
          <a:graphicData uri="http://schemas.openxmlformats.org/presentationml/2006/ole">
            <p:oleObj spid="_x0000_s4099" name="Точечный рисунок" r:id="rId3" imgW="1991003" imgH="990738" progId="PBrush">
              <p:embed/>
            </p:oleObj>
          </a:graphicData>
        </a:graphic>
      </p:graphicFrame>
      <p:pic>
        <p:nvPicPr>
          <p:cNvPr id="11270" name="Picture 14">
            <a:extLst>
              <a:ext uri="{FF2B5EF4-FFF2-40B4-BE49-F238E27FC236}">
                <a16:creationId xmlns:a16="http://schemas.microsoft.com/office/drawing/2014/main" xmlns="" id="{FC394DB0-2BDD-467B-A3BD-9E4AA42E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3563" y="95250"/>
            <a:ext cx="10795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C5FBC31-50EB-4B34-9592-4B0FB725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4375" y="6357939"/>
            <a:ext cx="6019800" cy="365125"/>
          </a:xfrm>
        </p:spPr>
        <p:txBody>
          <a:bodyPr/>
          <a:lstStyle/>
          <a:p>
            <a:pPr algn="r">
              <a:defRPr/>
            </a:pPr>
            <a:r>
              <a:rPr lang="ru-RU" dirty="0"/>
              <a:t>А.А. </a:t>
            </a:r>
            <a:r>
              <a:rPr lang="ru-RU" dirty="0" err="1"/>
              <a:t>Личик</a:t>
            </a:r>
            <a:r>
              <a:rPr lang="ru-RU" dirty="0"/>
              <a:t>, директор ГУО "Гимназия №2 г. Волковыска"</a:t>
            </a:r>
          </a:p>
        </p:txBody>
      </p:sp>
      <p:pic>
        <p:nvPicPr>
          <p:cNvPr id="11272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B0EEBED3-ED04-42FD-A764-704641AF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19063"/>
            <a:ext cx="9906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Заголовок 1">
            <a:extLst>
              <a:ext uri="{FF2B5EF4-FFF2-40B4-BE49-F238E27FC236}">
                <a16:creationId xmlns:a16="http://schemas.microsoft.com/office/drawing/2014/main" xmlns="" id="{43D90D53-05EE-410E-97CC-9FEA0BE0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275" y="1500188"/>
            <a:ext cx="7005638" cy="849312"/>
          </a:xfrm>
        </p:spPr>
        <p:txBody>
          <a:bodyPr>
            <a:normAutofit fontScale="90000"/>
          </a:bodyPr>
          <a:lstStyle/>
          <a:p>
            <a:r>
              <a:rPr lang="ru-RU" altLang="ru-RU" b="1" i="1" u="sng"/>
              <a:t>Образовательное пространство</a:t>
            </a:r>
          </a:p>
        </p:txBody>
      </p:sp>
      <p:sp>
        <p:nvSpPr>
          <p:cNvPr id="11274" name="TextBox 3">
            <a:extLst>
              <a:ext uri="{FF2B5EF4-FFF2-40B4-BE49-F238E27FC236}">
                <a16:creationId xmlns:a16="http://schemas.microsoft.com/office/drawing/2014/main" xmlns="" id="{9CAE3EA6-C7B2-4A45-AFE6-B0727BC9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1" y="3175001"/>
            <a:ext cx="66960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ТРИЗ/ МЕНТАЛЬНАЯ АРИФМЕТИКА/ ИНТЕЛЛЕКТУАЛЬНОЕ ДВИЖЕНИЕ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FFC000"/>
                </a:solidFill>
                <a:latin typeface="Arial" panose="020B0604020202020204" pitchFamily="34" charset="0"/>
              </a:rPr>
              <a:t>ИНКЛЮЗИВНОЕ ОБРАЗОВАНИЕ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ПРЕДПРОФИЛЬНАЯ/ ПРОФИЛЬНАЯ ПОДГОТОВКА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FFC000"/>
                </a:solidFill>
                <a:latin typeface="Arial" panose="020B0604020202020204" pitchFamily="34" charset="0"/>
              </a:rPr>
              <a:t>ПРОФОРИЕНТАЦИЯ/ ПЕДКЛАССЫ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latin typeface="Arial" panose="020B0604020202020204" pitchFamily="34" charset="0"/>
              </a:rPr>
              <a:t>ТЕАТРАЛЬНАЯ ПЕДАГОГИКА/ ПРОЕКТЫ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b="1" i="1">
                <a:solidFill>
                  <a:srgbClr val="FFC000"/>
                </a:solidFill>
                <a:latin typeface="Arial" panose="020B0604020202020204" pitchFamily="34" charset="0"/>
              </a:rPr>
              <a:t>МУЗЕЙНАЯ ПЕДАГОГИКА/ ПРОЕКТЫ</a:t>
            </a:r>
          </a:p>
        </p:txBody>
      </p:sp>
      <p:pic>
        <p:nvPicPr>
          <p:cNvPr id="11275" name="Picture 8" descr="https://sun9-47.userapi.com/c854428/v854428367/20797d/-_3SOXHqBLo.jpg">
            <a:extLst>
              <a:ext uri="{FF2B5EF4-FFF2-40B4-BE49-F238E27FC236}">
                <a16:creationId xmlns:a16="http://schemas.microsoft.com/office/drawing/2014/main" xmlns="" id="{CBA502DD-3047-4348-A1E8-07403E46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6589" y="4191001"/>
            <a:ext cx="21796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0" descr="http://burak.by/files/Family%20persons/31_vyacheslav_kaverin/kV27.jpg">
            <a:extLst>
              <a:ext uri="{FF2B5EF4-FFF2-40B4-BE49-F238E27FC236}">
                <a16:creationId xmlns:a16="http://schemas.microsoft.com/office/drawing/2014/main" xmlns="" id="{D886F6D9-D4A7-40A0-87DC-CC37C122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0" y="5084763"/>
            <a:ext cx="198913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https://avatars.mds.yandex.net/get-pdb/1981950/cf1ef22b-7f16-4a76-bf77-159ae70562fa/s1200?webp=false">
            <a:extLst>
              <a:ext uri="{FF2B5EF4-FFF2-40B4-BE49-F238E27FC236}">
                <a16:creationId xmlns:a16="http://schemas.microsoft.com/office/drawing/2014/main" xmlns="" id="{41CE976B-EAB9-48B6-83EE-3F793133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45114"/>
            <a:ext cx="22685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https://avatars.mds.yandex.net/get-zen_doc/119173/pub_5c10ad60b2ad0b00ad07a9a3_5c10ad69137b3000a98919d8/scale_1200">
            <a:extLst>
              <a:ext uri="{FF2B5EF4-FFF2-40B4-BE49-F238E27FC236}">
                <a16:creationId xmlns:a16="http://schemas.microsoft.com/office/drawing/2014/main" xmlns="" id="{C19390E8-1EFE-4F0F-BC67-463B7778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10" r="29910" b="11136"/>
          <a:stretch>
            <a:fillRect/>
          </a:stretch>
        </p:blipFill>
        <p:spPr bwMode="auto">
          <a:xfrm>
            <a:off x="4583114" y="5199063"/>
            <a:ext cx="129698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2B176D7-F2AB-4670-BF7B-BE42291059DA}"/>
              </a:ext>
            </a:extLst>
          </p:cNvPr>
          <p:cNvSpPr/>
          <p:nvPr/>
        </p:nvSpPr>
        <p:spPr>
          <a:xfrm>
            <a:off x="1774826" y="4292600"/>
            <a:ext cx="3097213" cy="1873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</a:rPr>
              <a:t>ЯЗЫКОВОЕ ПРОСТРАНСТВО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0F40442-004A-4FBD-8BF0-253A4E229B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08438" y="3284538"/>
            <a:ext cx="3033712" cy="161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Font typeface="Arial" charset="0"/>
              <a:buChar char="•"/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ОБРАЗОВАТЕЛЬНОЕ ПРОСТРАНСТВО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FDA4683E-6214-40D5-BDBF-6D9CC2D9EC4B}"/>
              </a:ext>
            </a:extLst>
          </p:cNvPr>
          <p:cNvSpPr/>
          <p:nvPr/>
        </p:nvSpPr>
        <p:spPr>
          <a:xfrm>
            <a:off x="6022976" y="1844676"/>
            <a:ext cx="3097213" cy="18716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</a:rPr>
              <a:t>МЕДИА-ПРОСТРАНСТВО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78855FC-047B-4607-954D-555DBBE1D793}"/>
              </a:ext>
            </a:extLst>
          </p:cNvPr>
          <p:cNvSpPr/>
          <p:nvPr/>
        </p:nvSpPr>
        <p:spPr>
          <a:xfrm>
            <a:off x="7572376" y="188913"/>
            <a:ext cx="3095625" cy="18716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</a:rPr>
              <a:t>ПАРТНЕРСКОЕ ПРОСТРАНСТВО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45C3D9F-0236-4D1B-940A-6416BFFA82CB}"/>
              </a:ext>
            </a:extLst>
          </p:cNvPr>
          <p:cNvSpPr/>
          <p:nvPr/>
        </p:nvSpPr>
        <p:spPr>
          <a:xfrm>
            <a:off x="10199689" y="981076"/>
            <a:ext cx="288925" cy="360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xmlns="" id="{B01B0B09-CC02-4BC6-B9D1-DD7B4CAE40FD}"/>
              </a:ext>
            </a:extLst>
          </p:cNvPr>
          <p:cNvSpPr/>
          <p:nvPr/>
        </p:nvSpPr>
        <p:spPr>
          <a:xfrm rot="5999543">
            <a:off x="8430420" y="2845595"/>
            <a:ext cx="2219325" cy="684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1679B7E-479E-4A34-8F13-5C9CAF9FA157}"/>
              </a:ext>
            </a:extLst>
          </p:cNvPr>
          <p:cNvSpPr/>
          <p:nvPr/>
        </p:nvSpPr>
        <p:spPr>
          <a:xfrm rot="19647251">
            <a:off x="6954838" y="4295776"/>
            <a:ext cx="3706812" cy="240347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500" b="1" i="1" dirty="0">
                <a:solidFill>
                  <a:srgbClr val="FFFF00"/>
                </a:solidFill>
              </a:rPr>
              <a:t>ОУР</a:t>
            </a:r>
          </a:p>
          <a:p>
            <a:pPr algn="ctr">
              <a:defRPr/>
            </a:pPr>
            <a:r>
              <a:rPr lang="ru-RU" sz="7500" b="1" i="1" dirty="0">
                <a:solidFill>
                  <a:srgbClr val="FFFF00"/>
                </a:solidFill>
              </a:rPr>
              <a:t>ЦУР</a:t>
            </a:r>
          </a:p>
        </p:txBody>
      </p:sp>
      <p:graphicFrame>
        <p:nvGraphicFramePr>
          <p:cNvPr id="12297" name="Объект 41">
            <a:extLst>
              <a:ext uri="{FF2B5EF4-FFF2-40B4-BE49-F238E27FC236}">
                <a16:creationId xmlns:a16="http://schemas.microsoft.com/office/drawing/2014/main" xmlns="" id="{D8108A2B-0677-4485-A20E-D52C75B7F0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98425"/>
          <a:ext cx="1485900" cy="738188"/>
        </p:xfrm>
        <a:graphic>
          <a:graphicData uri="http://schemas.openxmlformats.org/presentationml/2006/ole">
            <p:oleObj spid="_x0000_s3075" name="Точечный рисунок" r:id="rId3" imgW="1991003" imgH="990738" progId="PBrush">
              <p:embed/>
            </p:oleObj>
          </a:graphicData>
        </a:graphic>
      </p:graphicFrame>
      <p:pic>
        <p:nvPicPr>
          <p:cNvPr id="12298" name="Picture 14">
            <a:extLst>
              <a:ext uri="{FF2B5EF4-FFF2-40B4-BE49-F238E27FC236}">
                <a16:creationId xmlns:a16="http://schemas.microsoft.com/office/drawing/2014/main" xmlns="" id="{B204DE94-B13A-4CB7-B2A9-DD5003E4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016000"/>
            <a:ext cx="10795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0444E871-792E-48CA-9332-D7FF31840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726" y="41275"/>
            <a:ext cx="9890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ятиугольник 8">
            <a:extLst>
              <a:ext uri="{FF2B5EF4-FFF2-40B4-BE49-F238E27FC236}">
                <a16:creationId xmlns:a16="http://schemas.microsoft.com/office/drawing/2014/main" xmlns="" id="{F92267A6-2C1A-45F8-ADAB-511A3FFE0C70}"/>
              </a:ext>
            </a:extLst>
          </p:cNvPr>
          <p:cNvSpPr/>
          <p:nvPr/>
        </p:nvSpPr>
        <p:spPr>
          <a:xfrm>
            <a:off x="1631951" y="3716338"/>
            <a:ext cx="2519363" cy="7921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ПОЗНАВАТЬ</a:t>
            </a:r>
          </a:p>
        </p:txBody>
      </p:sp>
      <p:sp>
        <p:nvSpPr>
          <p:cNvPr id="20" name="Пятиугольник 19">
            <a:extLst>
              <a:ext uri="{FF2B5EF4-FFF2-40B4-BE49-F238E27FC236}">
                <a16:creationId xmlns:a16="http://schemas.microsoft.com/office/drawing/2014/main" xmlns="" id="{088D5C04-1DEA-4240-99BA-47CB8BB2C989}"/>
              </a:ext>
            </a:extLst>
          </p:cNvPr>
          <p:cNvSpPr/>
          <p:nvPr/>
        </p:nvSpPr>
        <p:spPr>
          <a:xfrm>
            <a:off x="3000375" y="2636838"/>
            <a:ext cx="2520950" cy="7921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ДЕЛАТЬ</a:t>
            </a:r>
          </a:p>
        </p:txBody>
      </p:sp>
      <p:sp>
        <p:nvSpPr>
          <p:cNvPr id="21" name="Пятиугольник 20">
            <a:extLst>
              <a:ext uri="{FF2B5EF4-FFF2-40B4-BE49-F238E27FC236}">
                <a16:creationId xmlns:a16="http://schemas.microsoft.com/office/drawing/2014/main" xmlns="" id="{7E95DB77-A8A9-4A70-8ACB-A4BD7EEF7392}"/>
              </a:ext>
            </a:extLst>
          </p:cNvPr>
          <p:cNvSpPr/>
          <p:nvPr/>
        </p:nvSpPr>
        <p:spPr>
          <a:xfrm>
            <a:off x="4332288" y="1449388"/>
            <a:ext cx="2519362" cy="7921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БЫТЬ</a:t>
            </a:r>
          </a:p>
        </p:txBody>
      </p: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xmlns="" id="{F12EB6CD-0150-4A75-9EB2-9FBA4EDEA2E4}"/>
              </a:ext>
            </a:extLst>
          </p:cNvPr>
          <p:cNvSpPr/>
          <p:nvPr/>
        </p:nvSpPr>
        <p:spPr>
          <a:xfrm>
            <a:off x="5591175" y="304801"/>
            <a:ext cx="2520950" cy="7921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ЖИТЬ ВМЕСТЕ</a:t>
            </a:r>
          </a:p>
        </p:txBody>
      </p:sp>
      <p:sp>
        <p:nvSpPr>
          <p:cNvPr id="24" name="Блок-схема: перфолента 23">
            <a:extLst>
              <a:ext uri="{FF2B5EF4-FFF2-40B4-BE49-F238E27FC236}">
                <a16:creationId xmlns:a16="http://schemas.microsoft.com/office/drawing/2014/main" xmlns="" id="{1E2015D3-17A9-467D-A305-17E9D8B6B052}"/>
              </a:ext>
            </a:extLst>
          </p:cNvPr>
          <p:cNvSpPr/>
          <p:nvPr/>
        </p:nvSpPr>
        <p:spPr>
          <a:xfrm rot="19405570">
            <a:off x="1473200" y="1419225"/>
            <a:ext cx="4464050" cy="8509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u="sng" dirty="0"/>
              <a:t>НАУЧИТЬСЯ</a:t>
            </a:r>
          </a:p>
        </p:txBody>
      </p:sp>
      <p:sp>
        <p:nvSpPr>
          <p:cNvPr id="12305" name="Овал 3">
            <a:extLst>
              <a:ext uri="{FF2B5EF4-FFF2-40B4-BE49-F238E27FC236}">
                <a16:creationId xmlns:a16="http://schemas.microsoft.com/office/drawing/2014/main" xmlns="" id="{A806C82F-0C3C-44C8-85B8-014BA2D1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954714"/>
            <a:ext cx="5724525" cy="903287"/>
          </a:xfrm>
          <a:prstGeom prst="ellipse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 i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ОБРАЗОВАНИЕ ЧЕРЕЗ ВСЮ ЖИЗНЬ</a:t>
            </a:r>
            <a:endParaRPr lang="ru-RU" altLang="ru-RU" sz="17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xmlns="" id="{182DAC54-B3D1-4837-8093-5E58D86A46A1}"/>
              </a:ext>
            </a:extLst>
          </p:cNvPr>
          <p:cNvSpPr/>
          <p:nvPr/>
        </p:nvSpPr>
        <p:spPr>
          <a:xfrm rot="5027096">
            <a:off x="7754938" y="3652838"/>
            <a:ext cx="712788" cy="684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xmlns="" id="{F864358D-7637-4AFC-BA54-D060073676EA}"/>
              </a:ext>
            </a:extLst>
          </p:cNvPr>
          <p:cNvSpPr/>
          <p:nvPr/>
        </p:nvSpPr>
        <p:spPr>
          <a:xfrm rot="1798528">
            <a:off x="6702426" y="4559300"/>
            <a:ext cx="1063625" cy="693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xmlns="" id="{3F328403-E9A7-4CA3-8B14-629A1FBEA59D}"/>
              </a:ext>
            </a:extLst>
          </p:cNvPr>
          <p:cNvSpPr/>
          <p:nvPr/>
        </p:nvSpPr>
        <p:spPr>
          <a:xfrm rot="11385201" flipH="1">
            <a:off x="4872039" y="5133975"/>
            <a:ext cx="2160587" cy="877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04FDB2-8CE1-443D-A126-A7FE4C16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8A9177-DEE6-4479-AB5C-194E440F9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dirty="0"/>
              <a:t>Скорость изменений вокруг нас сильно возросла. Происходит фундаментальный сдвиг и отход от условий, при которых была разработана наша нынешняя система образования — формируется новая образовательная среда, требующая от современных учреждений образования новых, можно сказать ГЛОБАЛЬНЫХ технологий взаимодействия с участниками образовательного процесса.</a:t>
            </a:r>
          </a:p>
        </p:txBody>
      </p:sp>
      <p:pic>
        <p:nvPicPr>
          <p:cNvPr id="2050" name="Picture 2" descr="https://avatars.mds.yandex.net/get-pdb/1524429/bc3f6b92-c006-4154-b349-f99ad9f2ac54/s1200">
            <a:extLst>
              <a:ext uri="{FF2B5EF4-FFF2-40B4-BE49-F238E27FC236}">
                <a16:creationId xmlns:a16="http://schemas.microsoft.com/office/drawing/2014/main" xmlns="" id="{975FF466-5245-45F1-BF17-463CAE72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4133" y="0"/>
            <a:ext cx="4097867" cy="30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DD1EA84F-7F29-43CC-9738-9FAC7858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819"/>
            <a:ext cx="1264356" cy="12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D40D13-40D1-4620-BC9C-3F4A4DFB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А.А. </a:t>
            </a:r>
            <a:r>
              <a:rPr lang="ru-RU" dirty="0" err="1"/>
              <a:t>Личик</a:t>
            </a:r>
            <a:r>
              <a:rPr lang="ru-RU" dirty="0"/>
              <a:t>, ГУО "Гимназия №2 г. Волковыска", 2020</a:t>
            </a:r>
          </a:p>
        </p:txBody>
      </p:sp>
    </p:spTree>
    <p:extLst>
      <p:ext uri="{BB962C8B-B14F-4D97-AF65-F5344CB8AC3E}">
        <p14:creationId xmlns:p14="http://schemas.microsoft.com/office/powerpoint/2010/main" xmlns="" val="399533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4E206B-C78A-4158-8CFC-36E7DD1B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Сегодня в гимназии мы стремимся воплотить принципы, которые станут основой для развития системы образования нашего учреждения, помогут сплотить учащихся и учителей, дадут возможность осознать общие проблемы и обрисовать образы будущих образовательных проектов.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2636A1-3D1E-4861-BF8C-FE8129E8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u="sng" dirty="0"/>
              <a:t>От неделимых курсов к микро–форматам</a:t>
            </a:r>
            <a:endParaRPr lang="ru-RU" u="sng" dirty="0"/>
          </a:p>
          <a:p>
            <a:pPr algn="just" fontAlgn="base"/>
            <a:r>
              <a:rPr lang="ru-RU" dirty="0"/>
              <a:t>Современный мобильный человек должен уметь работать в любой ситуации — короткими урывками в метро, на даче без интернета, в кровати и в парке.</a:t>
            </a:r>
          </a:p>
          <a:p>
            <a:pPr algn="just" fontAlgn="base"/>
            <a:endParaRPr lang="ru-RU" dirty="0"/>
          </a:p>
          <a:p>
            <a:pPr algn="just" fontAlgn="base"/>
            <a:endParaRPr lang="ru-RU" dirty="0"/>
          </a:p>
          <a:p>
            <a:pPr algn="just" fontAlgn="base"/>
            <a:endParaRPr lang="ru-RU" dirty="0"/>
          </a:p>
          <a:p>
            <a:pPr algn="just" fontAlgn="base"/>
            <a:r>
              <a:rPr lang="ru-RU" dirty="0"/>
              <a:t>Переход к более компактным, гранулированным образовательным форматам откроет новые возможности для обучения: учителя смогут включать в свои курсы фрагменты материалов других учителей, давать на них ссылки. Ученики смогут легче находить информацию для междисциплинарных исследований, легче выходить за пределы своего курса – например, из биологии в химию, из истории в экономику.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06877A-4A96-40B4-8B4A-C2B3D622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B24FE3A6-5300-4953-A305-7422E78DA5F7}"/>
              </a:ext>
            </a:extLst>
          </p:cNvPr>
          <p:cNvSpPr/>
          <p:nvPr/>
        </p:nvSpPr>
        <p:spPr>
          <a:xfrm>
            <a:off x="5542844" y="3522133"/>
            <a:ext cx="1670756" cy="897469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3EDF6440-FF35-4896-872A-21AA8EC0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819"/>
            <a:ext cx="1264356" cy="12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cdn.elearningindustry.com/wp-content/uploads/2017/11/macrolearning-to-microlearning-and-ways-to-transform-your-course-library.png">
            <a:extLst>
              <a:ext uri="{FF2B5EF4-FFF2-40B4-BE49-F238E27FC236}">
                <a16:creationId xmlns:a16="http://schemas.microsoft.com/office/drawing/2014/main" xmlns="" id="{4496175A-821D-415B-8776-E05C99D4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2178"/>
            <a:ext cx="2008916" cy="11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79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9C07A7-32DE-4FBA-8566-BE08CD33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 пассивного слушания  к активному действию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799D86-51F6-450A-A9E0-2E261228C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Активность направлена не только на восприятие, но и на продуктивные действие ученика над полученной информацией или в процессе ее получения.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7F66AAE-5B01-48D1-BADB-23F05404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DD2AAAD1-301E-45CF-AAB6-1C534B7DDC81}"/>
              </a:ext>
            </a:extLst>
          </p:cNvPr>
          <p:cNvSpPr/>
          <p:nvPr/>
        </p:nvSpPr>
        <p:spPr>
          <a:xfrm>
            <a:off x="5452533" y="2035702"/>
            <a:ext cx="1670756" cy="1147765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8E83355A-8941-4FE1-94A4-B7FF8616E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819"/>
            <a:ext cx="1264356" cy="12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blog.supplycart.my/wp-content/uploads/2019/07/21139692_m.jpg">
            <a:extLst>
              <a:ext uri="{FF2B5EF4-FFF2-40B4-BE49-F238E27FC236}">
                <a16:creationId xmlns:a16="http://schemas.microsoft.com/office/drawing/2014/main" xmlns="" id="{09F11B9F-C8D4-4E32-8E0E-E0F9A818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0227" y="4617157"/>
            <a:ext cx="3721773" cy="22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187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9AF08C-168D-4698-8199-658F904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17222"/>
          </a:xfrm>
        </p:spPr>
        <p:txBody>
          <a:bodyPr/>
          <a:lstStyle/>
          <a:p>
            <a:r>
              <a:rPr lang="ru-RU" b="1" dirty="0"/>
              <a:t>От белых пятен к картам знаний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019C99-9E48-4DC3-90BE-D03E7898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7000"/>
            <a:ext cx="10018713" cy="1616078"/>
          </a:xfrm>
        </p:spPr>
        <p:txBody>
          <a:bodyPr/>
          <a:lstStyle/>
          <a:p>
            <a:pPr algn="just"/>
            <a:r>
              <a:rPr lang="ru-RU" dirty="0"/>
              <a:t>С появлением более компактных, гранулированных форматов обучения возникает необходимость в картах и графах, отражающих горизонтальные связи между образовательными активностями, а также в развитии анализа большого объема данных.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DBC3A58-33A6-43A3-BC4E-A4A578EC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6967EE41-3900-4E26-9046-0147B4282E19}"/>
              </a:ext>
            </a:extLst>
          </p:cNvPr>
          <p:cNvSpPr/>
          <p:nvPr/>
        </p:nvSpPr>
        <p:spPr>
          <a:xfrm>
            <a:off x="5463822" y="1519235"/>
            <a:ext cx="1670756" cy="1147765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8A91052C-D5C7-4842-9392-009CD8D8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819"/>
            <a:ext cx="1264356" cy="12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ds05.infourok.ru/uploads/ex/0732/000907e1-5b349e14/1/img5.jpg">
            <a:extLst>
              <a:ext uri="{FF2B5EF4-FFF2-40B4-BE49-F238E27FC236}">
                <a16:creationId xmlns:a16="http://schemas.microsoft.com/office/drawing/2014/main" xmlns="" id="{CBDD365A-ADC7-4A8B-88C2-61B3F4EF0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57"/>
          <a:stretch/>
        </p:blipFill>
        <p:spPr bwMode="auto">
          <a:xfrm>
            <a:off x="8410222" y="5017610"/>
            <a:ext cx="3781778" cy="191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278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6146C-E7E1-43A8-8ABB-8E33DDEA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 единых учебников к персонализированным траекториям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77BDD9-4547-4419-B037-E43271970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fontAlgn="base"/>
            <a:r>
              <a:rPr lang="ru-RU" dirty="0"/>
              <a:t>Например, рекомендательные системы (в привычном понятии - учебники) должны принимать во внимание, что к одним и тем же навыкам можно прийти разными путями, а уровень учеников на одной и той же образовательной программе может быть разным. При формировании образовательной траектории возраст не имеет значения, на первый план выходят знания, мотивация и скорость восприятия.</a:t>
            </a:r>
          </a:p>
          <a:p>
            <a:r>
              <a:rPr lang="ru-RU" dirty="0"/>
              <a:t>Рекомендации должны быть доступны всем участникам образовательного процесса!!!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FD8E5DD-D809-4D57-9FFF-6AC3BD71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pic>
        <p:nvPicPr>
          <p:cNvPr id="5" name="Picture 2" descr="C:\Users\Admin\Downloads\Эмблема гимназии.png">
            <a:extLst>
              <a:ext uri="{FF2B5EF4-FFF2-40B4-BE49-F238E27FC236}">
                <a16:creationId xmlns:a16="http://schemas.microsoft.com/office/drawing/2014/main" xmlns="" id="{4F2348D4-4A6A-41E1-A73C-4F1C8CB8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819"/>
            <a:ext cx="1264356" cy="12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cf.ppt-online.org/files/slide/s/S7Rd9n6OhNDVrxyFajIQ4Wwt0uPsEKqYZo2GAi/slide-0.jpg">
            <a:extLst>
              <a:ext uri="{FF2B5EF4-FFF2-40B4-BE49-F238E27FC236}">
                <a16:creationId xmlns:a16="http://schemas.microsoft.com/office/drawing/2014/main" xmlns="" id="{D9E43948-C46B-4E5F-9411-69D9E20B7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9" t="35555" r="6790" b="27572"/>
          <a:stretch/>
        </p:blipFill>
        <p:spPr bwMode="auto">
          <a:xfrm>
            <a:off x="8985956" y="5791200"/>
            <a:ext cx="3206044" cy="10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549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55C3C6-92ED-46D6-905C-8D65DAC5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 предопределенности к свободному выбору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EBBCF8-35EF-4FE9-A850-2CB21E85A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/>
              <a:t>У ученика должна быть возможность участвовать в организации своего обучения: что бы ни стояло на повестке дня, тест или текст, в любой момент ученик должен понимать, сколько он освоил, сколько осталось и что делать дальше.</a:t>
            </a:r>
          </a:p>
          <a:p>
            <a:pPr algn="just" fontAlgn="base"/>
            <a:r>
              <a:rPr lang="ru-RU" dirty="0"/>
              <a:t>Нужно предусмотреть приемы, снижающие боязнь неудачи или неодобрения. </a:t>
            </a:r>
            <a:r>
              <a:rPr lang="ru-RU" b="1" dirty="0"/>
              <a:t>Игра</a:t>
            </a:r>
            <a:r>
              <a:rPr lang="ru-RU" dirty="0"/>
              <a:t> – самый естественный способ развить настойчивость и целеустремленность. Новая медаль или черный пояс помогают оставаться вовлеченным, но нельзя поощрять учебу только ради подарков. Ученик должен ценить конкретную пользу, которую можно получить вместе с новым навыком.</a:t>
            </a:r>
          </a:p>
          <a:p>
            <a:pPr algn="just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534F4E-CD51-4960-84D5-7E7D3C57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pic>
        <p:nvPicPr>
          <p:cNvPr id="14338" name="Picture 2" descr="https://ds02.infourok.ru/uploads/ex/00cf/00054476-e8f1b97a/img1.jpg">
            <a:extLst>
              <a:ext uri="{FF2B5EF4-FFF2-40B4-BE49-F238E27FC236}">
                <a16:creationId xmlns:a16="http://schemas.microsoft.com/office/drawing/2014/main" xmlns="" id="{F4502EB4-A727-445F-94C0-4A6710EFA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62" t="6915" r="13086" b="7325"/>
          <a:stretch/>
        </p:blipFill>
        <p:spPr bwMode="auto">
          <a:xfrm>
            <a:off x="1" y="5362222"/>
            <a:ext cx="1802818" cy="152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01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14FAB2-5E6B-4587-B183-6C4F3CD0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 совместного слушания к </a:t>
            </a:r>
            <a:r>
              <a:rPr lang="ru-RU" b="1" dirty="0" err="1"/>
              <a:t>коллаборативным</a:t>
            </a:r>
            <a:r>
              <a:rPr lang="ru-RU" b="1" dirty="0"/>
              <a:t> проектам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8B4A4C-29AB-47AE-A27F-EB492341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Цифровая образовательная среда должна учитывать социальные механизмы – конкуренцию, кооперацию, </a:t>
            </a:r>
            <a:r>
              <a:rPr lang="ru-RU" dirty="0" err="1"/>
              <a:t>взаимообучение</a:t>
            </a:r>
            <a:r>
              <a:rPr lang="ru-RU" dirty="0"/>
              <a:t> и </a:t>
            </a:r>
            <a:r>
              <a:rPr lang="ru-RU" dirty="0" err="1"/>
              <a:t>взаимооценивание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Для того, чтобы пользоваться достоинствами группового обучения, нужно развивать культуру конструктивной обратной связи, поддерживать экономику внимания – «чем </a:t>
            </a:r>
            <a:r>
              <a:rPr lang="ru-RU" dirty="0" err="1"/>
              <a:t>конструктивнее</a:t>
            </a:r>
            <a:r>
              <a:rPr lang="ru-RU" dirty="0"/>
              <a:t> я оценю другого, тем выше мой рейтинг», давать ученикам возможность рецензировать и комментировать работы друг друга, формировать сообщества, помогать отстающим.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DB8A2C-96A7-44F8-B889-46551EA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pic>
        <p:nvPicPr>
          <p:cNvPr id="15362" name="Picture 2" descr="https://ufaved.info/upload/iblock/a7e/a7e303daa1be8bed0b25e62b8383445a.jpg">
            <a:extLst>
              <a:ext uri="{FF2B5EF4-FFF2-40B4-BE49-F238E27FC236}">
                <a16:creationId xmlns:a16="http://schemas.microsoft.com/office/drawing/2014/main" xmlns="" id="{6A64B1CC-4AFD-4CA4-A82D-2153E5C0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2734" y="5125156"/>
            <a:ext cx="2599266" cy="173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882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164D28-59DA-46D5-B319-D64B4986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 повторения к творчеству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D9ECE0-379F-4F9C-948E-9ED85FDC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ru-RU" dirty="0"/>
              <a:t>Задания должны быть ориентированы на синтез полученной информации, перенос освоенной логики на другие дисциплины или использование знаний из разных областей для получения нового знания. Механическое повторение в этом случае недопустимо.</a:t>
            </a:r>
          </a:p>
          <a:p>
            <a:pPr algn="just" fontAlgn="base"/>
            <a:r>
              <a:rPr lang="ru-RU" dirty="0"/>
              <a:t>Самостоятельное творчество – другая важная часть образовательного процесса. Основной ценностью обладает не столько результат, который можно использовать на выставках или в портфолио, сколько знания и навыки, полученные учениками в ходе его создания.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FE25B0F-6309-4F21-9587-82CDCE68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А.А. Личик, ГУО "Гимназия №2 г. Волковыска", 2020</a:t>
            </a:r>
          </a:p>
        </p:txBody>
      </p:sp>
      <p:pic>
        <p:nvPicPr>
          <p:cNvPr id="16386" name="Picture 2" descr="https://avatars.mds.yandex.net/get-zen_doc/1542444/pub_5c702b51edb9e500afc038ac_5c702c75e9db9400b4fecf24/scale_1200">
            <a:extLst>
              <a:ext uri="{FF2B5EF4-FFF2-40B4-BE49-F238E27FC236}">
                <a16:creationId xmlns:a16="http://schemas.microsoft.com/office/drawing/2014/main" xmlns="" id="{DB5B5649-5C54-47B7-8C02-7C27A348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3309" y="5431472"/>
            <a:ext cx="1938691" cy="14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846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202</TotalTime>
  <Words>1198</Words>
  <Application>Microsoft Office PowerPoint</Application>
  <PresentationFormat>Произвольный</PresentationFormat>
  <Paragraphs>131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Параллакс</vt:lpstr>
      <vt:lpstr>Точечный рисунок</vt:lpstr>
      <vt:lpstr>Роль цифровых технологий при организации  взаимодействия участников образовательного процесса</vt:lpstr>
      <vt:lpstr>Слайд 2</vt:lpstr>
      <vt:lpstr>Сегодня в гимназии мы стремимся воплотить принципы, которые станут основой для развития системы образования нашего учреждения, помогут сплотить учащихся и учителей, дадут возможность осознать общие проблемы и обрисовать образы будущих образовательных проектов. </vt:lpstr>
      <vt:lpstr>От пассивного слушания  к активному действию </vt:lpstr>
      <vt:lpstr>От белых пятен к картам знаний</vt:lpstr>
      <vt:lpstr>От единых учебников к персонализированным траекториям </vt:lpstr>
      <vt:lpstr>От предопределенности к свободному выбору </vt:lpstr>
      <vt:lpstr>От совместного слушания к коллаборативным проектам </vt:lpstr>
      <vt:lpstr>От повторения к творчеству </vt:lpstr>
      <vt:lpstr>От хаоса к архитектуре взаимодействия </vt:lpstr>
      <vt:lpstr>От монополии к медиапространству </vt:lpstr>
      <vt:lpstr>От педагогики-философии и педагогики-искусства к цифровой педагогике </vt:lpstr>
      <vt:lpstr>  Включение участников гимназического сообщества в социально значимую и проектную деятельность в интересах устойчивого развития через организацию , реализацию и трансляцию практик ОУР «для всех» </vt:lpstr>
      <vt:lpstr>Слайд 14</vt:lpstr>
      <vt:lpstr>Мультиязычное  пространство</vt:lpstr>
      <vt:lpstr>Медиа- пространство</vt:lpstr>
      <vt:lpstr>Партнерское  пространство</vt:lpstr>
      <vt:lpstr>Образовательное пространство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цифровых технологий при организации  взаимодействия участников образовательного процесса</dc:title>
  <dc:creator>B0001</dc:creator>
  <cp:lastModifiedBy>Admin</cp:lastModifiedBy>
  <cp:revision>12</cp:revision>
  <dcterms:created xsi:type="dcterms:W3CDTF">2020-05-13T07:10:47Z</dcterms:created>
  <dcterms:modified xsi:type="dcterms:W3CDTF">2020-05-13T19:07:51Z</dcterms:modified>
</cp:coreProperties>
</file>